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306" r:id="rId2"/>
    <p:sldId id="377" r:id="rId3"/>
    <p:sldId id="386" r:id="rId4"/>
    <p:sldId id="387" r:id="rId5"/>
    <p:sldId id="388" r:id="rId6"/>
    <p:sldId id="390" r:id="rId7"/>
    <p:sldId id="389" r:id="rId8"/>
    <p:sldId id="359" r:id="rId9"/>
    <p:sldId id="360" r:id="rId10"/>
    <p:sldId id="361" r:id="rId11"/>
    <p:sldId id="362" r:id="rId12"/>
    <p:sldId id="363" r:id="rId13"/>
    <p:sldId id="364" r:id="rId14"/>
    <p:sldId id="365" r:id="rId15"/>
    <p:sldId id="366" r:id="rId16"/>
    <p:sldId id="367" r:id="rId17"/>
    <p:sldId id="368" r:id="rId18"/>
    <p:sldId id="369" r:id="rId19"/>
    <p:sldId id="395" r:id="rId20"/>
    <p:sldId id="371" r:id="rId21"/>
    <p:sldId id="372" r:id="rId22"/>
    <p:sldId id="394" r:id="rId23"/>
    <p:sldId id="373" r:id="rId24"/>
    <p:sldId id="374" r:id="rId25"/>
    <p:sldId id="375" r:id="rId26"/>
    <p:sldId id="376" r:id="rId27"/>
    <p:sldId id="385" r:id="rId28"/>
    <p:sldId id="378" r:id="rId29"/>
    <p:sldId id="379" r:id="rId30"/>
    <p:sldId id="391" r:id="rId31"/>
    <p:sldId id="381" r:id="rId32"/>
    <p:sldId id="380" r:id="rId33"/>
    <p:sldId id="382" r:id="rId34"/>
    <p:sldId id="383" r:id="rId35"/>
    <p:sldId id="396" r:id="rId36"/>
    <p:sldId id="384" r:id="rId37"/>
    <p:sldId id="392" r:id="rId38"/>
    <p:sldId id="393" r:id="rId39"/>
    <p:sldId id="397" r:id="rId40"/>
    <p:sldId id="398" r:id="rId41"/>
    <p:sldId id="399" r:id="rId42"/>
    <p:sldId id="400"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lad Katz" initials="GK" lastIdx="2" clrIdx="0">
    <p:extLst>
      <p:ext uri="{19B8F6BF-5375-455C-9EA6-DF929625EA0E}">
        <p15:presenceInfo xmlns:p15="http://schemas.microsoft.com/office/powerpoint/2012/main" userId="Gilad Katz"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783" autoAdjust="0"/>
    <p:restoredTop sz="85850" autoAdjust="0"/>
  </p:normalViewPr>
  <p:slideViewPr>
    <p:cSldViewPr snapToGrid="0">
      <p:cViewPr varScale="1">
        <p:scale>
          <a:sx n="109" d="100"/>
          <a:sy n="109" d="100"/>
        </p:scale>
        <p:origin x="4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68.png>
</file>

<file path=ppt/media/image274.png>
</file>

<file path=ppt/media/image277.png>
</file>

<file path=ppt/media/image279.png>
</file>

<file path=ppt/media/image28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51631C-19EC-47DA-9A60-3687EF7EDA0F}" type="datetimeFigureOut">
              <a:rPr lang="en-US" smtClean="0"/>
              <a:t>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61C059-39B6-454D-BFC9-0D139CBF834E}" type="slidenum">
              <a:rPr lang="en-US" smtClean="0"/>
              <a:t>‹#›</a:t>
            </a:fld>
            <a:endParaRPr lang="en-US"/>
          </a:p>
        </p:txBody>
      </p:sp>
    </p:spTree>
    <p:extLst>
      <p:ext uri="{BB962C8B-B14F-4D97-AF65-F5344CB8AC3E}">
        <p14:creationId xmlns:p14="http://schemas.microsoft.com/office/powerpoint/2010/main" val="9804772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rxiv.org/pdf/1608.05859.pdf"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B61C059-39B6-454D-BFC9-0D139CBF834E}" type="slidenum">
              <a:rPr lang="en-US" smtClean="0"/>
              <a:t>1</a:t>
            </a:fld>
            <a:endParaRPr lang="en-US"/>
          </a:p>
        </p:txBody>
      </p:sp>
    </p:spTree>
    <p:extLst>
      <p:ext uri="{BB962C8B-B14F-4D97-AF65-F5344CB8AC3E}">
        <p14:creationId xmlns:p14="http://schemas.microsoft.com/office/powerpoint/2010/main" val="14202112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Transformer works by performing a small, constant number of steps. In each step, it applies an attention mechanism to understand relationships between all words in a sentence, regardless of their respective position. </a:t>
            </a:r>
            <a:endParaRPr lang="en-IL" dirty="0"/>
          </a:p>
        </p:txBody>
      </p:sp>
      <p:sp>
        <p:nvSpPr>
          <p:cNvPr id="4" name="Slide Number Placeholder 3"/>
          <p:cNvSpPr>
            <a:spLocks noGrp="1"/>
          </p:cNvSpPr>
          <p:nvPr>
            <p:ph type="sldNum" sz="quarter" idx="5"/>
          </p:nvPr>
        </p:nvSpPr>
        <p:spPr/>
        <p:txBody>
          <a:bodyPr/>
          <a:lstStyle/>
          <a:p>
            <a:fld id="{0B61C059-39B6-454D-BFC9-0D139CBF834E}" type="slidenum">
              <a:rPr lang="en-US" smtClean="0"/>
              <a:t>28</a:t>
            </a:fld>
            <a:endParaRPr lang="en-US"/>
          </a:p>
        </p:txBody>
      </p:sp>
    </p:spTree>
    <p:extLst>
      <p:ext uri="{BB962C8B-B14F-4D97-AF65-F5344CB8AC3E}">
        <p14:creationId xmlns:p14="http://schemas.microsoft.com/office/powerpoint/2010/main" val="21962202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dirty="0"/>
              <a:t>Since BERT’s goal is to generate the encoding, it only needs the encoding part.</a:t>
            </a:r>
          </a:p>
        </p:txBody>
      </p:sp>
      <p:sp>
        <p:nvSpPr>
          <p:cNvPr id="4" name="Slide Number Placeholder 3"/>
          <p:cNvSpPr>
            <a:spLocks noGrp="1"/>
          </p:cNvSpPr>
          <p:nvPr>
            <p:ph type="sldNum" sz="quarter" idx="5"/>
          </p:nvPr>
        </p:nvSpPr>
        <p:spPr/>
        <p:txBody>
          <a:bodyPr/>
          <a:lstStyle/>
          <a:p>
            <a:fld id="{0B61C059-39B6-454D-BFC9-0D139CBF834E}" type="slidenum">
              <a:rPr lang="en-US" smtClean="0"/>
              <a:t>29</a:t>
            </a:fld>
            <a:endParaRPr lang="en-US"/>
          </a:p>
        </p:txBody>
      </p:sp>
    </p:spTree>
    <p:extLst>
      <p:ext uri="{BB962C8B-B14F-4D97-AF65-F5344CB8AC3E}">
        <p14:creationId xmlns:p14="http://schemas.microsoft.com/office/powerpoint/2010/main" val="823143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61C059-39B6-454D-BFC9-0D139CBF834E}" type="slidenum">
              <a:rPr lang="en-US" smtClean="0"/>
              <a:t>30</a:t>
            </a:fld>
            <a:endParaRPr lang="en-US"/>
          </a:p>
        </p:txBody>
      </p:sp>
    </p:spTree>
    <p:extLst>
      <p:ext uri="{BB962C8B-B14F-4D97-AF65-F5344CB8AC3E}">
        <p14:creationId xmlns:p14="http://schemas.microsoft.com/office/powerpoint/2010/main" val="24412500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replacing with</a:t>
            </a:r>
            <a:r>
              <a:rPr lang="en-US" baseline="0" dirty="0"/>
              <a:t> a random word, the model does not try to predict it, but it forces the model to be more robust. The “do nothing” setting is designed to bias the model towards the observed word.</a:t>
            </a:r>
          </a:p>
        </p:txBody>
      </p:sp>
      <p:sp>
        <p:nvSpPr>
          <p:cNvPr id="4" name="Slide Number Placeholder 3"/>
          <p:cNvSpPr>
            <a:spLocks noGrp="1"/>
          </p:cNvSpPr>
          <p:nvPr>
            <p:ph type="sldNum" sz="quarter" idx="10"/>
          </p:nvPr>
        </p:nvSpPr>
        <p:spPr/>
        <p:txBody>
          <a:bodyPr/>
          <a:lstStyle/>
          <a:p>
            <a:fld id="{0B61C059-39B6-454D-BFC9-0D139CBF834E}" type="slidenum">
              <a:rPr lang="en-US" smtClean="0"/>
              <a:t>31</a:t>
            </a:fld>
            <a:endParaRPr lang="en-US"/>
          </a:p>
        </p:txBody>
      </p:sp>
    </p:spTree>
    <p:extLst>
      <p:ext uri="{BB962C8B-B14F-4D97-AF65-F5344CB8AC3E}">
        <p14:creationId xmlns:p14="http://schemas.microsoft.com/office/powerpoint/2010/main" val="37966941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61C059-39B6-454D-BFC9-0D139CBF834E}" type="slidenum">
              <a:rPr lang="en-US" smtClean="0"/>
              <a:t>32</a:t>
            </a:fld>
            <a:endParaRPr lang="en-US"/>
          </a:p>
        </p:txBody>
      </p:sp>
    </p:spTree>
    <p:extLst>
      <p:ext uri="{BB962C8B-B14F-4D97-AF65-F5344CB8AC3E}">
        <p14:creationId xmlns:p14="http://schemas.microsoft.com/office/powerpoint/2010/main" val="37134063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0B61C059-39B6-454D-BFC9-0D139CBF834E}" type="slidenum">
              <a:rPr lang="en-US" smtClean="0"/>
              <a:t>33</a:t>
            </a:fld>
            <a:endParaRPr lang="en-US"/>
          </a:p>
        </p:txBody>
      </p:sp>
    </p:spTree>
    <p:extLst>
      <p:ext uri="{BB962C8B-B14F-4D97-AF65-F5344CB8AC3E}">
        <p14:creationId xmlns:p14="http://schemas.microsoft.com/office/powerpoint/2010/main" val="41567526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0B61C059-39B6-454D-BFC9-0D139CBF834E}" type="slidenum">
              <a:rPr lang="en-US" smtClean="0"/>
              <a:t>38</a:t>
            </a:fld>
            <a:endParaRPr lang="en-US"/>
          </a:p>
        </p:txBody>
      </p:sp>
    </p:spTree>
    <p:extLst>
      <p:ext uri="{BB962C8B-B14F-4D97-AF65-F5344CB8AC3E}">
        <p14:creationId xmlns:p14="http://schemas.microsoft.com/office/powerpoint/2010/main" val="9501002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IL" dirty="0"/>
          </a:p>
        </p:txBody>
      </p:sp>
      <p:sp>
        <p:nvSpPr>
          <p:cNvPr id="4" name="Slide Number Placeholder 3"/>
          <p:cNvSpPr>
            <a:spLocks noGrp="1"/>
          </p:cNvSpPr>
          <p:nvPr>
            <p:ph type="sldNum" sz="quarter" idx="5"/>
          </p:nvPr>
        </p:nvSpPr>
        <p:spPr/>
        <p:txBody>
          <a:bodyPr/>
          <a:lstStyle/>
          <a:p>
            <a:fld id="{0B61C059-39B6-454D-BFC9-0D139CBF834E}" type="slidenum">
              <a:rPr lang="en-US" smtClean="0"/>
              <a:t>40</a:t>
            </a:fld>
            <a:endParaRPr lang="en-US"/>
          </a:p>
        </p:txBody>
      </p:sp>
    </p:spTree>
    <p:extLst>
      <p:ext uri="{BB962C8B-B14F-4D97-AF65-F5344CB8AC3E}">
        <p14:creationId xmlns:p14="http://schemas.microsoft.com/office/powerpoint/2010/main" val="27583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a:t>
            </a:r>
            <a:r>
              <a:rPr lang="en-US" baseline="0" dirty="0"/>
              <a:t> with an autoencoder is that we would like to be able to represent the different positions in the text, and when the encoder compresses everything to a single vector, this becomes much more difficult.</a:t>
            </a:r>
            <a:endParaRPr lang="en-US" dirty="0"/>
          </a:p>
        </p:txBody>
      </p:sp>
      <p:sp>
        <p:nvSpPr>
          <p:cNvPr id="4" name="Slide Number Placeholder 3"/>
          <p:cNvSpPr>
            <a:spLocks noGrp="1"/>
          </p:cNvSpPr>
          <p:nvPr>
            <p:ph type="sldNum" sz="quarter" idx="10"/>
          </p:nvPr>
        </p:nvSpPr>
        <p:spPr/>
        <p:txBody>
          <a:bodyPr/>
          <a:lstStyle/>
          <a:p>
            <a:fld id="{0B61C059-39B6-454D-BFC9-0D139CBF834E}" type="slidenum">
              <a:rPr lang="en-US" smtClean="0"/>
              <a:t>9</a:t>
            </a:fld>
            <a:endParaRPr lang="en-US"/>
          </a:p>
        </p:txBody>
      </p:sp>
    </p:spTree>
    <p:extLst>
      <p:ext uri="{BB962C8B-B14F-4D97-AF65-F5344CB8AC3E}">
        <p14:creationId xmlns:p14="http://schemas.microsoft.com/office/powerpoint/2010/main" val="1040884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61C059-39B6-454D-BFC9-0D139CBF834E}" type="slidenum">
              <a:rPr lang="en-US" smtClean="0"/>
              <a:t>11</a:t>
            </a:fld>
            <a:endParaRPr lang="en-US"/>
          </a:p>
        </p:txBody>
      </p:sp>
    </p:spTree>
    <p:extLst>
      <p:ext uri="{BB962C8B-B14F-4D97-AF65-F5344CB8AC3E}">
        <p14:creationId xmlns:p14="http://schemas.microsoft.com/office/powerpoint/2010/main" val="4263210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important to note that both the encoder and the decoder have</a:t>
            </a:r>
            <a:r>
              <a:rPr lang="en-US" baseline="0" dirty="0"/>
              <a:t> multiple layers, so the statement above is correct for the first layer. Subsequent layers receive as input the output of their predecessors</a:t>
            </a:r>
            <a:endParaRPr lang="en-US" dirty="0"/>
          </a:p>
        </p:txBody>
      </p:sp>
      <p:sp>
        <p:nvSpPr>
          <p:cNvPr id="4" name="Slide Number Placeholder 3"/>
          <p:cNvSpPr>
            <a:spLocks noGrp="1"/>
          </p:cNvSpPr>
          <p:nvPr>
            <p:ph type="sldNum" sz="quarter" idx="10"/>
          </p:nvPr>
        </p:nvSpPr>
        <p:spPr/>
        <p:txBody>
          <a:bodyPr/>
          <a:lstStyle/>
          <a:p>
            <a:fld id="{0B61C059-39B6-454D-BFC9-0D139CBF834E}" type="slidenum">
              <a:rPr lang="en-US" smtClean="0"/>
              <a:t>12</a:t>
            </a:fld>
            <a:endParaRPr lang="en-US"/>
          </a:p>
        </p:txBody>
      </p:sp>
    </p:spTree>
    <p:extLst>
      <p:ext uri="{BB962C8B-B14F-4D97-AF65-F5344CB8AC3E}">
        <p14:creationId xmlns:p14="http://schemas.microsoft.com/office/powerpoint/2010/main" val="2888704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Layer normalization is a technique</a:t>
            </a:r>
            <a:r>
              <a:rPr lang="en-US" baseline="0" dirty="0"/>
              <a:t> similar to batch normalization. </a:t>
            </a:r>
            <a:endParaRPr lang="en-US" dirty="0"/>
          </a:p>
        </p:txBody>
      </p:sp>
      <p:sp>
        <p:nvSpPr>
          <p:cNvPr id="4" name="Slide Number Placeholder 3"/>
          <p:cNvSpPr>
            <a:spLocks noGrp="1"/>
          </p:cNvSpPr>
          <p:nvPr>
            <p:ph type="sldNum" sz="quarter" idx="10"/>
          </p:nvPr>
        </p:nvSpPr>
        <p:spPr/>
        <p:txBody>
          <a:bodyPr/>
          <a:lstStyle/>
          <a:p>
            <a:fld id="{0B61C059-39B6-454D-BFC9-0D139CBF834E}" type="slidenum">
              <a:rPr lang="en-US" smtClean="0"/>
              <a:t>14</a:t>
            </a:fld>
            <a:endParaRPr lang="en-US"/>
          </a:p>
        </p:txBody>
      </p:sp>
    </p:spTree>
    <p:extLst>
      <p:ext uri="{BB962C8B-B14F-4D97-AF65-F5344CB8AC3E}">
        <p14:creationId xmlns:p14="http://schemas.microsoft.com/office/powerpoint/2010/main" val="825912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work in </a:t>
            </a:r>
            <a:r>
              <a:rPr lang="en-US" dirty="0">
                <a:hlinkClick r:id="rId3"/>
              </a:rPr>
              <a:t>https://arxiv.org/pdf/1608.05859.pdf</a:t>
            </a:r>
            <a:endParaRPr lang="en-US" dirty="0"/>
          </a:p>
        </p:txBody>
      </p:sp>
      <p:sp>
        <p:nvSpPr>
          <p:cNvPr id="4" name="Slide Number Placeholder 3"/>
          <p:cNvSpPr>
            <a:spLocks noGrp="1"/>
          </p:cNvSpPr>
          <p:nvPr>
            <p:ph type="sldNum" sz="quarter" idx="10"/>
          </p:nvPr>
        </p:nvSpPr>
        <p:spPr/>
        <p:txBody>
          <a:bodyPr/>
          <a:lstStyle/>
          <a:p>
            <a:fld id="{0B61C059-39B6-454D-BFC9-0D139CBF834E}" type="slidenum">
              <a:rPr lang="en-US" smtClean="0"/>
              <a:t>16</a:t>
            </a:fld>
            <a:endParaRPr lang="en-US"/>
          </a:p>
        </p:txBody>
      </p:sp>
    </p:spTree>
    <p:extLst>
      <p:ext uri="{BB962C8B-B14F-4D97-AF65-F5344CB8AC3E}">
        <p14:creationId xmlns:p14="http://schemas.microsoft.com/office/powerpoint/2010/main" val="39016801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Dmodel</a:t>
            </a:r>
            <a:r>
              <a:rPr lang="en-US" baseline="0" dirty="0"/>
              <a:t> has the same dimensionality as the embedding so that the two can be summed up easily</a:t>
            </a:r>
            <a:endParaRPr lang="en-US" dirty="0"/>
          </a:p>
        </p:txBody>
      </p:sp>
      <p:sp>
        <p:nvSpPr>
          <p:cNvPr id="4" name="Slide Number Placeholder 3"/>
          <p:cNvSpPr>
            <a:spLocks noGrp="1"/>
          </p:cNvSpPr>
          <p:nvPr>
            <p:ph type="sldNum" sz="quarter" idx="10"/>
          </p:nvPr>
        </p:nvSpPr>
        <p:spPr/>
        <p:txBody>
          <a:bodyPr/>
          <a:lstStyle/>
          <a:p>
            <a:fld id="{0B61C059-39B6-454D-BFC9-0D139CBF834E}" type="slidenum">
              <a:rPr lang="en-US" smtClean="0"/>
              <a:t>17</a:t>
            </a:fld>
            <a:endParaRPr lang="en-US"/>
          </a:p>
        </p:txBody>
      </p:sp>
    </p:spTree>
    <p:extLst>
      <p:ext uri="{BB962C8B-B14F-4D97-AF65-F5344CB8AC3E}">
        <p14:creationId xmlns:p14="http://schemas.microsoft.com/office/powerpoint/2010/main" val="3741681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approach is commonly</a:t>
            </a:r>
            <a:r>
              <a:rPr lang="en-US" baseline="0" dirty="0"/>
              <a:t> known as transfer learning. It is also very common in the field of reinforcement learning, where available data is often sparse and hard to generate.</a:t>
            </a:r>
            <a:endParaRPr lang="en-US" dirty="0"/>
          </a:p>
        </p:txBody>
      </p:sp>
      <p:sp>
        <p:nvSpPr>
          <p:cNvPr id="4" name="Slide Number Placeholder 3"/>
          <p:cNvSpPr>
            <a:spLocks noGrp="1"/>
          </p:cNvSpPr>
          <p:nvPr>
            <p:ph type="sldNum" sz="quarter" idx="10"/>
          </p:nvPr>
        </p:nvSpPr>
        <p:spPr/>
        <p:txBody>
          <a:bodyPr/>
          <a:lstStyle/>
          <a:p>
            <a:fld id="{0B61C059-39B6-454D-BFC9-0D139CBF834E}" type="slidenum">
              <a:rPr lang="en-US" smtClean="0"/>
              <a:t>21</a:t>
            </a:fld>
            <a:endParaRPr lang="en-US"/>
          </a:p>
        </p:txBody>
      </p:sp>
    </p:spTree>
    <p:extLst>
      <p:ext uri="{BB962C8B-B14F-4D97-AF65-F5344CB8AC3E}">
        <p14:creationId xmlns:p14="http://schemas.microsoft.com/office/powerpoint/2010/main" val="30293108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1</m:t>
                        </m:r>
                      </m:sup>
                    </m:s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𝑚</m:t>
                        </m:r>
                      </m:sup>
                    </m:sSup>
                  </m:oMath>
                </a14:m>
                <a:r>
                  <a:rPr lang="en-US" dirty="0"/>
                  <a:t> - because this is the output</a:t>
                </a:r>
                <a:r>
                  <a:rPr lang="en-US" baseline="0" dirty="0"/>
                  <a:t> of the transformer-decoder and not the original input</a:t>
                </a:r>
              </a:p>
              <a:p>
                <a:endParaRPr lang="en-US" dirty="0"/>
              </a:p>
            </p:txBody>
          </p:sp>
        </mc:Choice>
        <mc:Fallback xmlns="">
          <p:sp>
            <p:nvSpPr>
              <p:cNvPr id="3" name="Notes Placeholder 2"/>
              <p:cNvSpPr>
                <a:spLocks noGrp="1"/>
              </p:cNvSpPr>
              <p:nvPr>
                <p:ph type="body" idx="1"/>
              </p:nvPr>
            </p:nvSpPr>
            <p:spPr/>
            <p:txBody>
              <a:bodyPr/>
              <a:lstStyle/>
              <a:p>
                <a:r>
                  <a:rPr lang="en-US" b="0" i="0" smtClean="0">
                    <a:latin typeface="Cambria Math" panose="02040503050406030204" pitchFamily="18" charset="0"/>
                  </a:rPr>
                  <a:t>𝑥</a:t>
                </a:r>
                <a:r>
                  <a:rPr lang="en-US" b="0" i="0" smtClean="0">
                    <a:latin typeface="Cambria Math" panose="02040503050406030204" pitchFamily="18" charset="0"/>
                  </a:rPr>
                  <a:t>^</a:t>
                </a:r>
                <a:r>
                  <a:rPr lang="en-US" b="0" i="0" smtClean="0">
                    <a:latin typeface="Cambria Math" panose="02040503050406030204" pitchFamily="18" charset="0"/>
                  </a:rPr>
                  <a:t>1,…,𝑥^𝑚</a:t>
                </a:r>
                <a:r>
                  <a:rPr lang="en-US" dirty="0" smtClean="0"/>
                  <a:t> - because this is the output</a:t>
                </a:r>
                <a:r>
                  <a:rPr lang="en-US" baseline="0" dirty="0" smtClean="0"/>
                  <a:t> of the transformer-decoder and not the original input</a:t>
                </a:r>
              </a:p>
              <a:p>
                <a:endParaRPr lang="en-US" dirty="0"/>
              </a:p>
            </p:txBody>
          </p:sp>
        </mc:Fallback>
      </mc:AlternateContent>
      <p:sp>
        <p:nvSpPr>
          <p:cNvPr id="4" name="Slide Number Placeholder 3"/>
          <p:cNvSpPr>
            <a:spLocks noGrp="1"/>
          </p:cNvSpPr>
          <p:nvPr>
            <p:ph type="sldNum" sz="quarter" idx="10"/>
          </p:nvPr>
        </p:nvSpPr>
        <p:spPr/>
        <p:txBody>
          <a:bodyPr/>
          <a:lstStyle/>
          <a:p>
            <a:fld id="{0B61C059-39B6-454D-BFC9-0D139CBF834E}" type="slidenum">
              <a:rPr lang="en-US" smtClean="0"/>
              <a:t>24</a:t>
            </a:fld>
            <a:endParaRPr lang="en-US"/>
          </a:p>
        </p:txBody>
      </p:sp>
    </p:spTree>
    <p:extLst>
      <p:ext uri="{BB962C8B-B14F-4D97-AF65-F5344CB8AC3E}">
        <p14:creationId xmlns:p14="http://schemas.microsoft.com/office/powerpoint/2010/main" val="1923021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68C4A51-D036-4C07-9EDC-C54571103BDC}" type="datetimeFigureOut">
              <a:rPr lang="en-US" smtClean="0"/>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3561944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8C4A51-D036-4C07-9EDC-C54571103BDC}" type="datetimeFigureOut">
              <a:rPr lang="en-US" smtClean="0"/>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2818043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8C4A51-D036-4C07-9EDC-C54571103BDC}" type="datetimeFigureOut">
              <a:rPr lang="en-US" smtClean="0"/>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2229206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8C4A51-D036-4C07-9EDC-C54571103BDC}" type="datetimeFigureOut">
              <a:rPr lang="en-US" smtClean="0"/>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2610602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8C4A51-D036-4C07-9EDC-C54571103BDC}" type="datetimeFigureOut">
              <a:rPr lang="en-US" smtClean="0"/>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305535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68C4A51-D036-4C07-9EDC-C54571103BDC}"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2937501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68C4A51-D036-4C07-9EDC-C54571103BDC}" type="datetimeFigureOut">
              <a:rPr lang="en-US" smtClean="0"/>
              <a:t>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1755019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68C4A51-D036-4C07-9EDC-C54571103BDC}" type="datetimeFigureOut">
              <a:rPr lang="en-US" smtClean="0"/>
              <a:t>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2187305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8C4A51-D036-4C07-9EDC-C54571103BDC}" type="datetimeFigureOut">
              <a:rPr lang="en-US" smtClean="0"/>
              <a:t>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905908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68C4A51-D036-4C07-9EDC-C54571103BDC}"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1201746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68C4A51-D036-4C07-9EDC-C54571103BDC}" type="datetimeFigureOut">
              <a:rPr lang="en-US" smtClean="0"/>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AA3BD6-BAA7-4E41-A83B-6D54BFBE8B0E}" type="slidenum">
              <a:rPr lang="en-US" smtClean="0"/>
              <a:t>‹#›</a:t>
            </a:fld>
            <a:endParaRPr lang="en-US"/>
          </a:p>
        </p:txBody>
      </p:sp>
    </p:spTree>
    <p:extLst>
      <p:ext uri="{BB962C8B-B14F-4D97-AF65-F5344CB8AC3E}">
        <p14:creationId xmlns:p14="http://schemas.microsoft.com/office/powerpoint/2010/main" val="977586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8C4A51-D036-4C07-9EDC-C54571103BDC}" type="datetimeFigureOut">
              <a:rPr lang="en-US" smtClean="0"/>
              <a:t>4/20/21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AA3BD6-BAA7-4E41-A83B-6D54BFBE8B0E}" type="slidenum">
              <a:rPr lang="en-US" smtClean="0"/>
              <a:t>‹#›</a:t>
            </a:fld>
            <a:endParaRPr lang="en-US"/>
          </a:p>
        </p:txBody>
      </p:sp>
    </p:spTree>
    <p:extLst>
      <p:ext uri="{BB962C8B-B14F-4D97-AF65-F5344CB8AC3E}">
        <p14:creationId xmlns:p14="http://schemas.microsoft.com/office/powerpoint/2010/main" val="42456394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7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State of the Art NLP Using Deep Learning</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00724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t>The Transformer Architecture</a:t>
            </a:r>
          </a:p>
        </p:txBody>
      </p:sp>
      <p:sp>
        <p:nvSpPr>
          <p:cNvPr id="3" name="Content Placeholder 2"/>
          <p:cNvSpPr>
            <a:spLocks noGrp="1"/>
          </p:cNvSpPr>
          <p:nvPr>
            <p:ph idx="1"/>
          </p:nvPr>
        </p:nvSpPr>
        <p:spPr>
          <a:xfrm>
            <a:off x="838200" y="1825625"/>
            <a:ext cx="6890533" cy="4351338"/>
          </a:xfrm>
        </p:spPr>
        <p:txBody>
          <a:bodyPr/>
          <a:lstStyle/>
          <a:p>
            <a:pPr marL="0" indent="0">
              <a:buNone/>
            </a:pPr>
            <a:r>
              <a:rPr lang="en-US" dirty="0"/>
              <a:t>Consists of multiple novel elements:</a:t>
            </a:r>
          </a:p>
          <a:p>
            <a:r>
              <a:rPr lang="en-US" dirty="0"/>
              <a:t>Scaled Dot-Product Attention</a:t>
            </a:r>
          </a:p>
          <a:p>
            <a:r>
              <a:rPr lang="en-US" dirty="0"/>
              <a:t>Multi-Head Attention</a:t>
            </a:r>
          </a:p>
          <a:p>
            <a:r>
              <a:rPr lang="en-US" dirty="0"/>
              <a:t>Position-wise Feed-Forward Networks</a:t>
            </a:r>
          </a:p>
          <a:p>
            <a:r>
              <a:rPr lang="en-US" dirty="0"/>
              <a:t>Embeddings and Softmax</a:t>
            </a:r>
          </a:p>
          <a:p>
            <a:r>
              <a:rPr lang="en-US" dirty="0"/>
              <a:t>Positional Encoding</a:t>
            </a:r>
          </a:p>
          <a:p>
            <a:endParaRPr lang="en-US" dirty="0"/>
          </a:p>
        </p:txBody>
      </p:sp>
      <p:pic>
        <p:nvPicPr>
          <p:cNvPr id="4" name="Picture 3"/>
          <p:cNvPicPr>
            <a:picLocks noChangeAspect="1"/>
          </p:cNvPicPr>
          <p:nvPr/>
        </p:nvPicPr>
        <p:blipFill>
          <a:blip r:embed="rId2"/>
          <a:stretch>
            <a:fillRect/>
          </a:stretch>
        </p:blipFill>
        <p:spPr>
          <a:xfrm>
            <a:off x="7728733" y="886478"/>
            <a:ext cx="3978245" cy="5971521"/>
          </a:xfrm>
          <a:prstGeom prst="rect">
            <a:avLst/>
          </a:prstGeom>
        </p:spPr>
      </p:pic>
      <p:sp>
        <p:nvSpPr>
          <p:cNvPr id="5" name="TextBox 4"/>
          <p:cNvSpPr txBox="1"/>
          <p:nvPr/>
        </p:nvSpPr>
        <p:spPr>
          <a:xfrm>
            <a:off x="0" y="6523136"/>
            <a:ext cx="8107052" cy="307777"/>
          </a:xfrm>
          <a:prstGeom prst="rect">
            <a:avLst/>
          </a:prstGeom>
          <a:noFill/>
        </p:spPr>
        <p:txBody>
          <a:bodyPr wrap="square" rtlCol="0">
            <a:spAutoFit/>
          </a:bodyPr>
          <a:lstStyle/>
          <a:p>
            <a:r>
              <a:rPr lang="en-US" sz="1400" dirty="0" err="1"/>
              <a:t>Vaswani</a:t>
            </a:r>
            <a:r>
              <a:rPr lang="en-US" sz="1400" dirty="0"/>
              <a:t>, Ashish, et al. "Attention is all you need." </a:t>
            </a:r>
            <a:r>
              <a:rPr lang="en-US" sz="1400" i="1" dirty="0"/>
              <a:t>Advances in Neural Information Processing Systems</a:t>
            </a:r>
            <a:r>
              <a:rPr lang="en-US" sz="1400" dirty="0"/>
              <a:t>. 2017.</a:t>
            </a:r>
          </a:p>
        </p:txBody>
      </p:sp>
    </p:spTree>
    <p:extLst>
      <p:ext uri="{BB962C8B-B14F-4D97-AF65-F5344CB8AC3E}">
        <p14:creationId xmlns:p14="http://schemas.microsoft.com/office/powerpoint/2010/main" val="38004336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285750" indent="-285750" algn="ctr"/>
            <a:r>
              <a:rPr lang="en-US" dirty="0"/>
              <a:t>Scaled Dot-Product Attention</a:t>
            </a:r>
          </a:p>
        </p:txBody>
      </p:sp>
      <p:sp>
        <p:nvSpPr>
          <p:cNvPr id="3" name="Content Placeholder 2"/>
          <p:cNvSpPr>
            <a:spLocks noGrp="1"/>
          </p:cNvSpPr>
          <p:nvPr>
            <p:ph idx="1"/>
          </p:nvPr>
        </p:nvSpPr>
        <p:spPr>
          <a:xfrm>
            <a:off x="188535" y="1825625"/>
            <a:ext cx="7916373" cy="4713720"/>
          </a:xfrm>
        </p:spPr>
        <p:txBody>
          <a:bodyPr>
            <a:normAutofit/>
          </a:bodyPr>
          <a:lstStyle/>
          <a:p>
            <a:r>
              <a:rPr lang="en-US" dirty="0"/>
              <a:t>The input consists of queries, keys and values</a:t>
            </a:r>
          </a:p>
          <a:p>
            <a:r>
              <a:rPr lang="en-US" dirty="0"/>
              <a:t>In “standard” attention-based RNNs</a:t>
            </a:r>
          </a:p>
          <a:p>
            <a:pPr lvl="1"/>
            <a:r>
              <a:rPr lang="en-US" dirty="0"/>
              <a:t>Keys – the encoder hidden state</a:t>
            </a:r>
          </a:p>
          <a:p>
            <a:pPr lvl="1"/>
            <a:r>
              <a:rPr lang="en-US" dirty="0"/>
              <a:t>Query – the decoder hidden state</a:t>
            </a:r>
          </a:p>
          <a:p>
            <a:pPr lvl="1"/>
            <a:r>
              <a:rPr lang="en-US" dirty="0"/>
              <a:t>Values – the relevance of the encoder hidden states (i.e., attention weights), calculated based on the keys and queries</a:t>
            </a:r>
          </a:p>
          <a:p>
            <a:r>
              <a:rPr lang="en-US" dirty="0"/>
              <a:t>Both in attention-based RNNs and the Transformer, the weight assigned to the value is based on the compatibility between the query and key</a:t>
            </a:r>
          </a:p>
          <a:p>
            <a:pPr lvl="1"/>
            <a:endParaRPr lang="en-US" dirty="0"/>
          </a:p>
        </p:txBody>
      </p:sp>
      <p:pic>
        <p:nvPicPr>
          <p:cNvPr id="4" name="Picture 3"/>
          <p:cNvPicPr>
            <a:picLocks noChangeAspect="1"/>
          </p:cNvPicPr>
          <p:nvPr/>
        </p:nvPicPr>
        <p:blipFill>
          <a:blip r:embed="rId3"/>
          <a:stretch>
            <a:fillRect/>
          </a:stretch>
        </p:blipFill>
        <p:spPr>
          <a:xfrm>
            <a:off x="7994081" y="1720634"/>
            <a:ext cx="4013962" cy="4561320"/>
          </a:xfrm>
          <a:prstGeom prst="rect">
            <a:avLst/>
          </a:prstGeom>
        </p:spPr>
      </p:pic>
    </p:spTree>
    <p:extLst>
      <p:ext uri="{BB962C8B-B14F-4D97-AF65-F5344CB8AC3E}">
        <p14:creationId xmlns:p14="http://schemas.microsoft.com/office/powerpoint/2010/main" val="12651860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332"/>
            <a:ext cx="10515600" cy="1325563"/>
          </a:xfrm>
        </p:spPr>
        <p:txBody>
          <a:bodyPr/>
          <a:lstStyle/>
          <a:p>
            <a:pPr algn="ctr"/>
            <a:r>
              <a:rPr lang="en-US" dirty="0"/>
              <a:t>Scaled Dot-Product Attention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263236" y="1825625"/>
                <a:ext cx="8021782" cy="4838068"/>
              </a:xfrm>
            </p:spPr>
            <p:txBody>
              <a:bodyPr>
                <a:normAutofit lnSpcReduction="10000"/>
              </a:bodyPr>
              <a:lstStyle/>
              <a:p>
                <a:r>
                  <a:rPr lang="en-US" dirty="0"/>
                  <a:t>The attention is calculated using</a:t>
                </a:r>
                <a:br>
                  <a:rPr lang="en-US" dirty="0"/>
                </a:br>
                <a14:m>
                  <m:oMath xmlns:m="http://schemas.openxmlformats.org/officeDocument/2006/math">
                    <m:r>
                      <a:rPr lang="en-US" b="0" i="1" smtClean="0">
                        <a:latin typeface="Cambria Math" panose="02040503050406030204" pitchFamily="18" charset="0"/>
                      </a:rPr>
                      <m:t>𝐴𝑡𝑡𝑒𝑛𝑡𝑖𝑜𝑛</m:t>
                    </m:r>
                    <m:d>
                      <m:dPr>
                        <m:ctrlPr>
                          <a:rPr lang="en-US" b="0" i="1" smtClean="0">
                            <a:latin typeface="Cambria Math" panose="02040503050406030204" pitchFamily="18" charset="0"/>
                          </a:rPr>
                        </m:ctrlPr>
                      </m:dPr>
                      <m:e>
                        <m:r>
                          <a:rPr lang="en-US" b="0" i="1" smtClean="0">
                            <a:latin typeface="Cambria Math" panose="02040503050406030204" pitchFamily="18" charset="0"/>
                          </a:rPr>
                          <m:t>𝑄</m:t>
                        </m:r>
                        <m:r>
                          <a:rPr lang="en-US" b="0" i="1" smtClean="0">
                            <a:latin typeface="Cambria Math" panose="02040503050406030204" pitchFamily="18" charset="0"/>
                          </a:rPr>
                          <m:t>,</m:t>
                        </m:r>
                        <m:r>
                          <a:rPr lang="en-US" b="0" i="1" smtClean="0">
                            <a:latin typeface="Cambria Math" panose="02040503050406030204" pitchFamily="18" charset="0"/>
                          </a:rPr>
                          <m:t>𝐾</m:t>
                        </m:r>
                        <m:r>
                          <a:rPr lang="en-US" b="0" i="1" smtClean="0">
                            <a:latin typeface="Cambria Math" panose="02040503050406030204" pitchFamily="18" charset="0"/>
                          </a:rPr>
                          <m:t>,</m:t>
                        </m:r>
                        <m:r>
                          <a:rPr lang="en-US" b="0" i="1" smtClean="0">
                            <a:latin typeface="Cambria Math" panose="02040503050406030204" pitchFamily="18" charset="0"/>
                          </a:rPr>
                          <m:t>𝑉</m:t>
                        </m:r>
                      </m:e>
                    </m:d>
                    <m:r>
                      <a:rPr lang="en-US" b="0" i="1" smtClean="0">
                        <a:latin typeface="Cambria Math" panose="02040503050406030204" pitchFamily="18" charset="0"/>
                      </a:rPr>
                      <m:t>=</m:t>
                    </m:r>
                    <m:r>
                      <a:rPr lang="en-US" b="0" i="1" smtClean="0">
                        <a:latin typeface="Cambria Math" panose="02040503050406030204" pitchFamily="18" charset="0"/>
                      </a:rPr>
                      <m:t>𝑠𝑜𝑓𝑡𝑚𝑎𝑥</m:t>
                    </m:r>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𝑄</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𝐾</m:t>
                                </m:r>
                              </m:e>
                              <m:sup>
                                <m:r>
                                  <a:rPr lang="en-US" b="0" i="1" smtClean="0">
                                    <a:latin typeface="Cambria Math" panose="02040503050406030204" pitchFamily="18" charset="0"/>
                                  </a:rPr>
                                  <m:t>𝑇</m:t>
                                </m:r>
                              </m:sup>
                            </m:sSup>
                          </m:num>
                          <m:den>
                            <m:rad>
                              <m:radPr>
                                <m:degHide m:val="on"/>
                                <m:ctrlPr>
                                  <a:rPr lang="en-US" b="0" i="1" smtClean="0">
                                    <a:latin typeface="Cambria Math" panose="02040503050406030204" pitchFamily="18" charset="0"/>
                                  </a:rPr>
                                </m:ctrlPr>
                              </m:radPr>
                              <m:deg/>
                              <m:e>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𝑘</m:t>
                                    </m:r>
                                  </m:sub>
                                </m:sSub>
                              </m:e>
                            </m:rad>
                          </m:den>
                        </m:f>
                      </m:e>
                    </m:d>
                    <m:r>
                      <a:rPr lang="en-US" b="0" i="1" smtClean="0">
                        <a:latin typeface="Cambria Math" panose="02040503050406030204" pitchFamily="18" charset="0"/>
                      </a:rPr>
                      <m:t>𝑉</m:t>
                    </m:r>
                  </m:oMath>
                </a14:m>
                <a:br>
                  <a:rPr lang="en-US" b="0" dirty="0"/>
                </a:br>
                <a:r>
                  <a:rPr lang="en-US" b="0" dirty="0"/>
                  <a:t>where </a:t>
                </a:r>
                <a14:m>
                  <m:oMath xmlns:m="http://schemas.openxmlformats.org/officeDocument/2006/math">
                    <m:r>
                      <a:rPr lang="en-US" b="0" i="1" smtClean="0">
                        <a:latin typeface="Cambria Math" panose="02040503050406030204" pitchFamily="18" charset="0"/>
                      </a:rPr>
                      <m:t>𝑄</m:t>
                    </m:r>
                    <m:r>
                      <a:rPr lang="en-US" b="0" i="1" smtClean="0">
                        <a:latin typeface="Cambria Math" panose="02040503050406030204" pitchFamily="18" charset="0"/>
                      </a:rPr>
                      <m:t>,</m:t>
                    </m:r>
                    <m:r>
                      <a:rPr lang="en-US" b="0" i="1" smtClean="0">
                        <a:latin typeface="Cambria Math" panose="02040503050406030204" pitchFamily="18" charset="0"/>
                      </a:rPr>
                      <m:t>𝐾</m:t>
                    </m:r>
                    <m:r>
                      <a:rPr lang="en-US" b="0" i="1" smtClean="0">
                        <a:latin typeface="Cambria Math" panose="02040503050406030204" pitchFamily="18" charset="0"/>
                      </a:rPr>
                      <m:t>,</m:t>
                    </m:r>
                    <m:r>
                      <a:rPr lang="en-US" b="0" i="1" smtClean="0">
                        <a:latin typeface="Cambria Math" panose="02040503050406030204" pitchFamily="18" charset="0"/>
                      </a:rPr>
                      <m:t>𝑉</m:t>
                    </m:r>
                  </m:oMath>
                </a14:m>
                <a:r>
                  <a:rPr lang="en-US" b="0" dirty="0"/>
                  <a:t> are matrices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𝑘</m:t>
                        </m:r>
                      </m:sub>
                    </m:sSub>
                  </m:oMath>
                </a14:m>
                <a:r>
                  <a:rPr lang="en-US" b="0" dirty="0"/>
                  <a:t> represents the dimensions of </a:t>
                </a:r>
                <a14:m>
                  <m:oMath xmlns:m="http://schemas.openxmlformats.org/officeDocument/2006/math">
                    <m:r>
                      <a:rPr lang="en-US" b="0" i="1" smtClean="0">
                        <a:latin typeface="Cambria Math" panose="02040503050406030204" pitchFamily="18" charset="0"/>
                      </a:rPr>
                      <m:t>𝑄</m:t>
                    </m:r>
                    <m:r>
                      <a:rPr lang="en-US" b="0" i="1" smtClean="0">
                        <a:latin typeface="Cambria Math" panose="02040503050406030204" pitchFamily="18" charset="0"/>
                      </a:rPr>
                      <m:t>,</m:t>
                    </m:r>
                    <m:r>
                      <a:rPr lang="en-US" b="0" i="1" smtClean="0">
                        <a:latin typeface="Cambria Math" panose="02040503050406030204" pitchFamily="18" charset="0"/>
                      </a:rPr>
                      <m:t>𝐾</m:t>
                    </m:r>
                  </m:oMath>
                </a14:m>
                <a:endParaRPr lang="en-US" b="0" dirty="0"/>
              </a:p>
              <a:p>
                <a:r>
                  <a:rPr lang="en-US" b="0" dirty="0"/>
                  <a:t>Since dot-product values tend to grow with dimensionality, we use scaling</a:t>
                </a:r>
                <a:endParaRPr lang="en-US" dirty="0"/>
              </a:p>
              <a:p>
                <a:r>
                  <a:rPr lang="en-US" dirty="0"/>
                  <a:t>The encoder uses the source sentence’s embedding as its queries, keys and values</a:t>
                </a:r>
              </a:p>
              <a:p>
                <a:r>
                  <a:rPr lang="en-US" dirty="0"/>
                  <a:t>The decoder uses the encoder’s output for its keys and values and the embedding of its own output as queries </a:t>
                </a:r>
              </a:p>
              <a:p>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263236" y="1825625"/>
                <a:ext cx="8021782" cy="4838068"/>
              </a:xfrm>
              <a:blipFill>
                <a:blip r:embed="rId3"/>
                <a:stretch>
                  <a:fillRect l="-1368" t="-2771" r="-532" b="-2267"/>
                </a:stretch>
              </a:blipFill>
            </p:spPr>
            <p:txBody>
              <a:bodyPr/>
              <a:lstStyle/>
              <a:p>
                <a:r>
                  <a:rPr lang="en-US">
                    <a:noFill/>
                  </a:rPr>
                  <a:t> </a:t>
                </a:r>
              </a:p>
            </p:txBody>
          </p:sp>
        </mc:Fallback>
      </mc:AlternateContent>
      <p:pic>
        <p:nvPicPr>
          <p:cNvPr id="4" name="Picture 3"/>
          <p:cNvPicPr>
            <a:picLocks noChangeAspect="1"/>
          </p:cNvPicPr>
          <p:nvPr/>
        </p:nvPicPr>
        <p:blipFill>
          <a:blip r:embed="rId4"/>
          <a:stretch>
            <a:fillRect/>
          </a:stretch>
        </p:blipFill>
        <p:spPr>
          <a:xfrm>
            <a:off x="7994081" y="1720634"/>
            <a:ext cx="4013962" cy="4561320"/>
          </a:xfrm>
          <a:prstGeom prst="rect">
            <a:avLst/>
          </a:prstGeom>
        </p:spPr>
      </p:pic>
    </p:spTree>
    <p:extLst>
      <p:ext uri="{BB962C8B-B14F-4D97-AF65-F5344CB8AC3E}">
        <p14:creationId xmlns:p14="http://schemas.microsoft.com/office/powerpoint/2010/main" val="1060246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1308"/>
            <a:ext cx="10515600" cy="1325563"/>
          </a:xfrm>
        </p:spPr>
        <p:txBody>
          <a:bodyPr/>
          <a:lstStyle/>
          <a:p>
            <a:pPr algn="ctr"/>
            <a:r>
              <a:rPr lang="en-US" dirty="0"/>
              <a:t>Multi-Head Attention</a:t>
            </a:r>
          </a:p>
        </p:txBody>
      </p:sp>
      <p:sp>
        <p:nvSpPr>
          <p:cNvPr id="3" name="Content Placeholder 2"/>
          <p:cNvSpPr>
            <a:spLocks noGrp="1"/>
          </p:cNvSpPr>
          <p:nvPr>
            <p:ph idx="1"/>
          </p:nvPr>
        </p:nvSpPr>
        <p:spPr>
          <a:xfrm>
            <a:off x="838200" y="1692214"/>
            <a:ext cx="8014855" cy="4351338"/>
          </a:xfrm>
        </p:spPr>
        <p:txBody>
          <a:bodyPr/>
          <a:lstStyle/>
          <a:p>
            <a:r>
              <a:rPr lang="en-US" dirty="0"/>
              <a:t>Using a single attention mechanism would make it difficult to model multiple dependencies in the text</a:t>
            </a:r>
          </a:p>
          <a:p>
            <a:pPr lvl="1"/>
            <a:r>
              <a:rPr lang="en-US" dirty="0"/>
              <a:t>For this reason we use multiple attention heads</a:t>
            </a:r>
          </a:p>
          <a:p>
            <a:r>
              <a:rPr lang="en-US" dirty="0"/>
              <a:t>A different linear transformation is applied for each attention head. The output is then concatenated and rescaled</a:t>
            </a:r>
          </a:p>
          <a:p>
            <a:endParaRPr lang="en-US" dirty="0"/>
          </a:p>
        </p:txBody>
      </p:sp>
      <p:pic>
        <p:nvPicPr>
          <p:cNvPr id="4" name="Picture 3"/>
          <p:cNvPicPr>
            <a:picLocks noChangeAspect="1"/>
          </p:cNvPicPr>
          <p:nvPr/>
        </p:nvPicPr>
        <p:blipFill>
          <a:blip r:embed="rId2"/>
          <a:stretch>
            <a:fillRect/>
          </a:stretch>
        </p:blipFill>
        <p:spPr>
          <a:xfrm>
            <a:off x="8853055" y="1690688"/>
            <a:ext cx="3210461" cy="4380072"/>
          </a:xfrm>
          <a:prstGeom prst="rect">
            <a:avLst/>
          </a:prstGeom>
        </p:spPr>
      </p:pic>
      <p:pic>
        <p:nvPicPr>
          <p:cNvPr id="5" name="Picture 4"/>
          <p:cNvPicPr>
            <a:picLocks noChangeAspect="1"/>
          </p:cNvPicPr>
          <p:nvPr/>
        </p:nvPicPr>
        <p:blipFill>
          <a:blip r:embed="rId3"/>
          <a:stretch>
            <a:fillRect/>
          </a:stretch>
        </p:blipFill>
        <p:spPr>
          <a:xfrm>
            <a:off x="1136434" y="4345455"/>
            <a:ext cx="6973887" cy="1473234"/>
          </a:xfrm>
          <a:prstGeom prst="rect">
            <a:avLst/>
          </a:prstGeom>
        </p:spPr>
      </p:pic>
      <p:sp>
        <p:nvSpPr>
          <p:cNvPr id="6" name="TextBox 5"/>
          <p:cNvSpPr txBox="1"/>
          <p:nvPr/>
        </p:nvSpPr>
        <p:spPr>
          <a:xfrm>
            <a:off x="1022928" y="5986322"/>
            <a:ext cx="7418387" cy="707886"/>
          </a:xfrm>
          <a:prstGeom prst="rect">
            <a:avLst/>
          </a:prstGeom>
          <a:noFill/>
        </p:spPr>
        <p:txBody>
          <a:bodyPr wrap="square" rtlCol="0">
            <a:spAutoFit/>
          </a:bodyPr>
          <a:lstStyle/>
          <a:p>
            <a:pPr marL="342900" indent="-342900">
              <a:buFont typeface="Wingdings" panose="05000000000000000000" pitchFamily="2" charset="2"/>
              <a:buChar char="Ø"/>
            </a:pPr>
            <a:r>
              <a:rPr lang="en-US" sz="2000" dirty="0"/>
              <a:t>The total computational cost is similar to that of single-head attention with full dimensionality.</a:t>
            </a:r>
          </a:p>
        </p:txBody>
      </p:sp>
      <p:sp>
        <p:nvSpPr>
          <p:cNvPr id="7" name="Rectangle 6">
            <a:extLst>
              <a:ext uri="{FF2B5EF4-FFF2-40B4-BE49-F238E27FC236}">
                <a16:creationId xmlns:a16="http://schemas.microsoft.com/office/drawing/2014/main" id="{B0997E75-2573-450C-96C7-0FF510DB39D8}"/>
              </a:ext>
            </a:extLst>
          </p:cNvPr>
          <p:cNvSpPr/>
          <p:nvPr/>
        </p:nvSpPr>
        <p:spPr>
          <a:xfrm>
            <a:off x="1022927" y="4208318"/>
            <a:ext cx="7418387" cy="2485890"/>
          </a:xfrm>
          <a:prstGeom prst="rect">
            <a:avLst/>
          </a:pr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32525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The Encoder</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825625"/>
                <a:ext cx="8084127" cy="4351338"/>
              </a:xfrm>
            </p:spPr>
            <p:txBody>
              <a:bodyPr/>
              <a:lstStyle/>
              <a:p>
                <a:r>
                  <a:rPr lang="en-US" dirty="0"/>
                  <a:t>The encoder consists of </a:t>
                </a:r>
                <a14:m>
                  <m:oMath xmlns:m="http://schemas.openxmlformats.org/officeDocument/2006/math">
                    <m:r>
                      <a:rPr lang="en-US" b="0" i="1" smtClean="0">
                        <a:latin typeface="Cambria Math" panose="02040503050406030204" pitchFamily="18" charset="0"/>
                      </a:rPr>
                      <m:t>𝑁</m:t>
                    </m:r>
                  </m:oMath>
                </a14:m>
                <a:r>
                  <a:rPr lang="en-US" dirty="0"/>
                  <a:t> layers (the paper used 6)</a:t>
                </a:r>
              </a:p>
              <a:p>
                <a:r>
                  <a:rPr lang="en-US" dirty="0"/>
                  <a:t>Each encoder layer consists of two sub-layers</a:t>
                </a:r>
              </a:p>
              <a:p>
                <a:pPr lvl="1"/>
                <a:r>
                  <a:rPr lang="en-US" dirty="0"/>
                  <a:t>Multi-head attention</a:t>
                </a:r>
              </a:p>
              <a:p>
                <a:pPr lvl="1"/>
                <a:r>
                  <a:rPr lang="en-US" dirty="0"/>
                  <a:t>Feed-forward </a:t>
                </a:r>
                <a:r>
                  <a:rPr lang="en-US" u="sng" dirty="0"/>
                  <a:t>network</a:t>
                </a:r>
                <a:r>
                  <a:rPr lang="en-US" dirty="0"/>
                  <a:t> (not layer!)</a:t>
                </a:r>
                <a:endParaRPr lang="en-US" u="sng" dirty="0"/>
              </a:p>
              <a:p>
                <a:r>
                  <a:rPr lang="en-US" dirty="0"/>
                  <a:t>Between each layer of the FFN there is a residual connection and layer normalization</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825625"/>
                <a:ext cx="8084127" cy="4351338"/>
              </a:xfrm>
              <a:blipFill>
                <a:blip r:embed="rId3"/>
                <a:stretch>
                  <a:fillRect l="-1357" t="-2241"/>
                </a:stretch>
              </a:blipFill>
            </p:spPr>
            <p:txBody>
              <a:bodyPr/>
              <a:lstStyle/>
              <a:p>
                <a:r>
                  <a:rPr lang="en-US">
                    <a:noFill/>
                  </a:rPr>
                  <a:t> </a:t>
                </a:r>
              </a:p>
            </p:txBody>
          </p:sp>
        </mc:Fallback>
      </mc:AlternateContent>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67329" y="1481065"/>
            <a:ext cx="2787361" cy="5135687"/>
          </a:xfrm>
          <a:prstGeom prst="rect">
            <a:avLst/>
          </a:prstGeom>
        </p:spPr>
      </p:pic>
    </p:spTree>
    <p:extLst>
      <p:ext uri="{BB962C8B-B14F-4D97-AF65-F5344CB8AC3E}">
        <p14:creationId xmlns:p14="http://schemas.microsoft.com/office/powerpoint/2010/main" val="479735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t>The Decoder</a:t>
            </a:r>
          </a:p>
        </p:txBody>
      </p:sp>
      <p:sp>
        <p:nvSpPr>
          <p:cNvPr id="3" name="Content Placeholder 2"/>
          <p:cNvSpPr>
            <a:spLocks noGrp="1"/>
          </p:cNvSpPr>
          <p:nvPr>
            <p:ph idx="1"/>
          </p:nvPr>
        </p:nvSpPr>
        <p:spPr>
          <a:xfrm>
            <a:off x="838199" y="1825625"/>
            <a:ext cx="7931727" cy="4351338"/>
          </a:xfrm>
        </p:spPr>
        <p:txBody>
          <a:bodyPr/>
          <a:lstStyle/>
          <a:p>
            <a:r>
              <a:rPr lang="en-US" dirty="0"/>
              <a:t>Similar to the encoder, but we use </a:t>
            </a:r>
            <a:r>
              <a:rPr lang="en-US" i="1" dirty="0"/>
              <a:t>masked</a:t>
            </a:r>
            <a:r>
              <a:rPr lang="en-US" dirty="0"/>
              <a:t> attention heads so that we don’t see future inputs</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1032" y="1027906"/>
            <a:ext cx="2005901" cy="5472545"/>
          </a:xfrm>
          <a:prstGeom prst="rect">
            <a:avLst/>
          </a:prstGeom>
        </p:spPr>
      </p:pic>
    </p:spTree>
    <p:extLst>
      <p:ext uri="{BB962C8B-B14F-4D97-AF65-F5344CB8AC3E}">
        <p14:creationId xmlns:p14="http://schemas.microsoft.com/office/powerpoint/2010/main" val="1437324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t>Tying the Embeddings and the Softmax</a:t>
            </a:r>
          </a:p>
        </p:txBody>
      </p:sp>
      <p:sp>
        <p:nvSpPr>
          <p:cNvPr id="3" name="Content Placeholder 2"/>
          <p:cNvSpPr>
            <a:spLocks noGrp="1"/>
          </p:cNvSpPr>
          <p:nvPr>
            <p:ph idx="1"/>
          </p:nvPr>
        </p:nvSpPr>
        <p:spPr>
          <a:xfrm>
            <a:off x="838200" y="1825625"/>
            <a:ext cx="7100455" cy="4351338"/>
          </a:xfrm>
        </p:spPr>
        <p:txBody>
          <a:bodyPr/>
          <a:lstStyle/>
          <a:p>
            <a:r>
              <a:rPr lang="en-US" dirty="0"/>
              <a:t>The authors use the same embedding weights for the input and output embeddings</a:t>
            </a:r>
          </a:p>
          <a:p>
            <a:pPr lvl="1"/>
            <a:r>
              <a:rPr lang="en-US" dirty="0"/>
              <a:t>Shown to improve performance and reduce training time</a:t>
            </a:r>
          </a:p>
        </p:txBody>
      </p:sp>
      <p:pic>
        <p:nvPicPr>
          <p:cNvPr id="5" name="Picture 4"/>
          <p:cNvPicPr>
            <a:picLocks noChangeAspect="1"/>
          </p:cNvPicPr>
          <p:nvPr/>
        </p:nvPicPr>
        <p:blipFill>
          <a:blip r:embed="rId3"/>
          <a:stretch>
            <a:fillRect/>
          </a:stretch>
        </p:blipFill>
        <p:spPr>
          <a:xfrm>
            <a:off x="8160014" y="1039090"/>
            <a:ext cx="3808744" cy="5717093"/>
          </a:xfrm>
          <a:prstGeom prst="rect">
            <a:avLst/>
          </a:prstGeom>
        </p:spPr>
      </p:pic>
      <p:sp>
        <p:nvSpPr>
          <p:cNvPr id="6" name="Rounded Rectangle 5"/>
          <p:cNvSpPr/>
          <p:nvPr/>
        </p:nvSpPr>
        <p:spPr>
          <a:xfrm>
            <a:off x="8899271" y="5193145"/>
            <a:ext cx="1147406" cy="623072"/>
          </a:xfrm>
          <a:prstGeom prst="roundRect">
            <a:avLst/>
          </a:prstGeom>
          <a:noFill/>
          <a:ln w="3810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7" name="Rounded Rectangle 6"/>
          <p:cNvSpPr/>
          <p:nvPr/>
        </p:nvSpPr>
        <p:spPr>
          <a:xfrm>
            <a:off x="10268036" y="5193145"/>
            <a:ext cx="981855" cy="623070"/>
          </a:xfrm>
          <a:prstGeom prst="roundRect">
            <a:avLst/>
          </a:prstGeom>
          <a:noFill/>
          <a:ln w="3810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1" name="Rounded Rectangle 10"/>
          <p:cNvSpPr/>
          <p:nvPr/>
        </p:nvSpPr>
        <p:spPr>
          <a:xfrm>
            <a:off x="10268036" y="1918577"/>
            <a:ext cx="939800" cy="376802"/>
          </a:xfrm>
          <a:prstGeom prst="roundRect">
            <a:avLst/>
          </a:prstGeom>
          <a:noFill/>
          <a:ln w="3810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3542563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230" y="59387"/>
            <a:ext cx="10515600" cy="1325563"/>
          </a:xfrm>
        </p:spPr>
        <p:txBody>
          <a:bodyPr/>
          <a:lstStyle/>
          <a:p>
            <a:pPr algn="ctr"/>
            <a:r>
              <a:rPr lang="en-US" dirty="0"/>
              <a:t>Positional Encoding</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88536" y="1853334"/>
                <a:ext cx="7541444" cy="4351338"/>
              </a:xfrm>
            </p:spPr>
            <p:txBody>
              <a:bodyPr/>
              <a:lstStyle/>
              <a:p>
                <a:r>
                  <a:rPr lang="en-US" dirty="0"/>
                  <a:t>Since we don’t use CNNs or RNNs, we have no out-of-the-box way of modeling input order</a:t>
                </a:r>
              </a:p>
              <a:p>
                <a:r>
                  <a:rPr lang="en-US" dirty="0"/>
                  <a:t>The authors use the following functions to generate the positional embedding of each token</a:t>
                </a:r>
              </a:p>
              <a:p>
                <a:pPr lvl="1"/>
                <a14:m>
                  <m:oMath xmlns:m="http://schemas.openxmlformats.org/officeDocument/2006/math">
                    <m:r>
                      <a:rPr lang="en-US" b="0" i="1" smtClean="0">
                        <a:latin typeface="Cambria Math" panose="02040503050406030204" pitchFamily="18" charset="0"/>
                      </a:rPr>
                      <m:t>𝑃𝐸</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𝑝𝑜𝑠</m:t>
                        </m:r>
                        <m:r>
                          <a:rPr lang="en-US" b="0" i="1" smtClean="0">
                            <a:latin typeface="Cambria Math" panose="02040503050406030204" pitchFamily="18" charset="0"/>
                          </a:rPr>
                          <m:t>,2</m:t>
                        </m:r>
                        <m:r>
                          <a:rPr lang="en-US" b="0" i="1" smtClean="0">
                            <a:latin typeface="Cambria Math" panose="02040503050406030204" pitchFamily="18" charset="0"/>
                          </a:rPr>
                          <m:t>𝑖</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sin</m:t>
                        </m:r>
                      </m:fName>
                      <m:e>
                        <m:r>
                          <a:rPr lang="en-US" b="0" i="1" smtClean="0">
                            <a:latin typeface="Cambria Math" panose="02040503050406030204" pitchFamily="18" charset="0"/>
                          </a:rPr>
                          <m:t>(</m:t>
                        </m:r>
                        <m:r>
                          <a:rPr lang="en-US" b="0" i="1" smtClean="0">
                            <a:latin typeface="Cambria Math" panose="02040503050406030204" pitchFamily="18" charset="0"/>
                          </a:rPr>
                          <m:t>𝑝𝑜𝑠</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10000</m:t>
                            </m:r>
                          </m:e>
                          <m:sup>
                            <m:r>
                              <a:rPr lang="en-US" b="0" i="1" smtClean="0">
                                <a:latin typeface="Cambria Math" panose="02040503050406030204" pitchFamily="18" charset="0"/>
                              </a:rPr>
                              <m:t>2</m:t>
                            </m:r>
                            <m:r>
                              <a:rPr lang="en-US" b="0" i="1" smtClean="0">
                                <a:latin typeface="Cambria Math" panose="02040503050406030204" pitchFamily="18" charset="0"/>
                              </a:rPr>
                              <m:t>𝑖</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𝑚𝑜𝑑𝑒𝑙</m:t>
                                </m:r>
                              </m:sub>
                            </m:sSub>
                          </m:sup>
                        </m:sSup>
                        <m:r>
                          <a:rPr lang="en-US" b="0" i="1" smtClean="0">
                            <a:latin typeface="Cambria Math" panose="02040503050406030204" pitchFamily="18" charset="0"/>
                          </a:rPr>
                          <m:t>)</m:t>
                        </m:r>
                      </m:e>
                    </m:func>
                  </m:oMath>
                </a14:m>
                <a:endParaRPr lang="en-US" b="0" dirty="0"/>
              </a:p>
              <a:p>
                <a:pPr lvl="1"/>
                <a14:m>
                  <m:oMath xmlns:m="http://schemas.openxmlformats.org/officeDocument/2006/math">
                    <m:r>
                      <a:rPr lang="en-US" b="0" i="1" smtClean="0">
                        <a:latin typeface="Cambria Math" panose="02040503050406030204" pitchFamily="18" charset="0"/>
                      </a:rPr>
                      <m:t>𝑃𝑒</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𝑝𝑜𝑠</m:t>
                        </m:r>
                        <m:r>
                          <a:rPr lang="en-US" b="0" i="1" smtClean="0">
                            <a:latin typeface="Cambria Math" panose="02040503050406030204" pitchFamily="18" charset="0"/>
                          </a:rPr>
                          <m:t>,2</m:t>
                        </m:r>
                        <m:r>
                          <a:rPr lang="en-US" b="0" i="1" smtClean="0">
                            <a:latin typeface="Cambria Math" panose="02040503050406030204" pitchFamily="18" charset="0"/>
                          </a:rPr>
                          <m:t>𝑖</m:t>
                        </m:r>
                        <m:r>
                          <a:rPr lang="en-US" b="0" i="1" smtClean="0">
                            <a:latin typeface="Cambria Math" panose="02040503050406030204" pitchFamily="18" charset="0"/>
                          </a:rPr>
                          <m:t>+1</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cos</m:t>
                        </m:r>
                      </m:fName>
                      <m:e>
                        <m:r>
                          <a:rPr lang="en-US" b="0" i="1" smtClean="0">
                            <a:latin typeface="Cambria Math" panose="02040503050406030204" pitchFamily="18" charset="0"/>
                          </a:rPr>
                          <m:t>(</m:t>
                        </m:r>
                        <m:r>
                          <a:rPr lang="en-US" i="1">
                            <a:latin typeface="Cambria Math" panose="02040503050406030204" pitchFamily="18" charset="0"/>
                          </a:rPr>
                          <m:t>𝑝𝑜𝑠</m:t>
                        </m:r>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10000</m:t>
                            </m:r>
                          </m:e>
                          <m:sup>
                            <m:r>
                              <a:rPr lang="en-US" i="1">
                                <a:latin typeface="Cambria Math" panose="02040503050406030204" pitchFamily="18" charset="0"/>
                              </a:rPr>
                              <m:t>2</m:t>
                            </m:r>
                            <m:r>
                              <a:rPr lang="en-US" i="1">
                                <a:latin typeface="Cambria Math" panose="02040503050406030204" pitchFamily="18" charset="0"/>
                              </a:rPr>
                              <m:t>𝑖</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𝑑</m:t>
                                </m:r>
                              </m:e>
                              <m:sub>
                                <m:r>
                                  <a:rPr lang="en-US" i="1">
                                    <a:latin typeface="Cambria Math" panose="02040503050406030204" pitchFamily="18" charset="0"/>
                                  </a:rPr>
                                  <m:t>𝑚𝑜𝑑𝑒𝑙</m:t>
                                </m:r>
                              </m:sub>
                            </m:sSub>
                          </m:sup>
                        </m:sSup>
                        <m:r>
                          <a:rPr lang="en-US" i="1">
                            <a:latin typeface="Cambria Math" panose="02040503050406030204" pitchFamily="18" charset="0"/>
                          </a:rPr>
                          <m:t>)</m:t>
                        </m:r>
                      </m:e>
                    </m:func>
                  </m:oMath>
                </a14:m>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88536" y="1853334"/>
                <a:ext cx="7541444" cy="4351338"/>
              </a:xfrm>
              <a:blipFill>
                <a:blip r:embed="rId3"/>
                <a:stretch>
                  <a:fillRect l="-1455" t="-2241" r="-1051"/>
                </a:stretch>
              </a:blipFill>
            </p:spPr>
            <p:txBody>
              <a:bodyPr/>
              <a:lstStyle/>
              <a:p>
                <a:r>
                  <a:rPr lang="en-US">
                    <a:noFill/>
                  </a:rPr>
                  <a:t> </a:t>
                </a:r>
              </a:p>
            </p:txBody>
          </p:sp>
        </mc:Fallback>
      </mc:AlternateContent>
      <p:pic>
        <p:nvPicPr>
          <p:cNvPr id="4" name="Picture 3"/>
          <p:cNvPicPr>
            <a:picLocks noChangeAspect="1"/>
          </p:cNvPicPr>
          <p:nvPr/>
        </p:nvPicPr>
        <p:blipFill>
          <a:blip r:embed="rId4"/>
          <a:stretch>
            <a:fillRect/>
          </a:stretch>
        </p:blipFill>
        <p:spPr>
          <a:xfrm>
            <a:off x="8071084" y="620866"/>
            <a:ext cx="4031987" cy="6052190"/>
          </a:xfrm>
          <a:prstGeom prst="rect">
            <a:avLst/>
          </a:prstGeom>
        </p:spPr>
      </p:pic>
      <p:sp>
        <p:nvSpPr>
          <p:cNvPr id="5" name="Rounded Rectangle 4"/>
          <p:cNvSpPr/>
          <p:nvPr/>
        </p:nvSpPr>
        <p:spPr>
          <a:xfrm>
            <a:off x="7969827" y="4778717"/>
            <a:ext cx="1259014" cy="445601"/>
          </a:xfrm>
          <a:prstGeom prst="roundRect">
            <a:avLst/>
          </a:prstGeom>
          <a:noFill/>
          <a:ln w="3810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6" name="Rounded Rectangle 5"/>
          <p:cNvSpPr/>
          <p:nvPr/>
        </p:nvSpPr>
        <p:spPr>
          <a:xfrm>
            <a:off x="10729156" y="4778717"/>
            <a:ext cx="1259014" cy="445601"/>
          </a:xfrm>
          <a:prstGeom prst="roundRect">
            <a:avLst/>
          </a:prstGeom>
          <a:noFill/>
          <a:ln w="3810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529239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Transformer - Results</a:t>
            </a:r>
          </a:p>
        </p:txBody>
      </p:sp>
      <p:pic>
        <p:nvPicPr>
          <p:cNvPr id="4" name="Picture 3"/>
          <p:cNvPicPr>
            <a:picLocks noChangeAspect="1"/>
          </p:cNvPicPr>
          <p:nvPr/>
        </p:nvPicPr>
        <p:blipFill>
          <a:blip r:embed="rId2"/>
          <a:stretch>
            <a:fillRect/>
          </a:stretch>
        </p:blipFill>
        <p:spPr>
          <a:xfrm>
            <a:off x="2182108" y="1856635"/>
            <a:ext cx="7658100" cy="3495675"/>
          </a:xfrm>
          <a:prstGeom prst="rect">
            <a:avLst/>
          </a:prstGeom>
        </p:spPr>
      </p:pic>
      <p:grpSp>
        <p:nvGrpSpPr>
          <p:cNvPr id="5" name="Group 4"/>
          <p:cNvGrpSpPr/>
          <p:nvPr/>
        </p:nvGrpSpPr>
        <p:grpSpPr>
          <a:xfrm>
            <a:off x="1409897" y="5518257"/>
            <a:ext cx="11321914" cy="1092199"/>
            <a:chOff x="1306202" y="5181852"/>
            <a:chExt cx="11321914" cy="1092199"/>
          </a:xfrm>
        </p:grpSpPr>
        <p:sp>
          <p:nvSpPr>
            <p:cNvPr id="6" name="TextBox 5"/>
            <p:cNvSpPr txBox="1"/>
            <p:nvPr/>
          </p:nvSpPr>
          <p:spPr>
            <a:xfrm>
              <a:off x="1415480" y="5220121"/>
              <a:ext cx="11212636"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English-to-German translation: a new state-of-the-art (increase over 2 BLEU)</a:t>
              </a:r>
            </a:p>
            <a:p>
              <a:pPr marL="285750" indent="-285750">
                <a:buFont typeface="Arial" panose="020B0604020202020204" pitchFamily="34" charset="0"/>
                <a:buChar char="•"/>
              </a:pPr>
              <a:r>
                <a:rPr lang="en-US" sz="2000" dirty="0"/>
                <a:t>English-to-French translation: a new single-model state-of-the-art (BLEU score of 41.0)</a:t>
              </a:r>
            </a:p>
            <a:p>
              <a:pPr marL="285750" indent="-285750">
                <a:buFont typeface="Arial" panose="020B0604020202020204" pitchFamily="34" charset="0"/>
                <a:buChar char="•"/>
              </a:pPr>
              <a:r>
                <a:rPr lang="en-US" sz="2000" dirty="0"/>
                <a:t>Less training cost</a:t>
              </a:r>
            </a:p>
          </p:txBody>
        </p:sp>
        <p:sp>
          <p:nvSpPr>
            <p:cNvPr id="7" name="Rectangle 6">
              <a:extLst>
                <a:ext uri="{FF2B5EF4-FFF2-40B4-BE49-F238E27FC236}">
                  <a16:creationId xmlns:a16="http://schemas.microsoft.com/office/drawing/2014/main" id="{B0997E75-2573-450C-96C7-0FF510DB39D8}"/>
                </a:ext>
              </a:extLst>
            </p:cNvPr>
            <p:cNvSpPr/>
            <p:nvPr/>
          </p:nvSpPr>
          <p:spPr>
            <a:xfrm>
              <a:off x="1306202" y="5181852"/>
              <a:ext cx="9641197" cy="1092199"/>
            </a:xfrm>
            <a:prstGeom prst="rect">
              <a:avLst/>
            </a:pr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20311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F2F10-71CC-224D-9B89-A7AD93A0EA4F}"/>
              </a:ext>
            </a:extLst>
          </p:cNvPr>
          <p:cNvSpPr>
            <a:spLocks noGrp="1"/>
          </p:cNvSpPr>
          <p:nvPr>
            <p:ph type="title"/>
          </p:nvPr>
        </p:nvSpPr>
        <p:spPr/>
        <p:txBody>
          <a:bodyPr/>
          <a:lstStyle/>
          <a:p>
            <a:pPr algn="ctr"/>
            <a:r>
              <a:rPr lang="en-IL" dirty="0"/>
              <a:t>Transformers: Summary</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081147B-52B4-1442-948F-0F4024DFBE65}"/>
                  </a:ext>
                </a:extLst>
              </p:cNvPr>
              <p:cNvSpPr>
                <a:spLocks noGrp="1"/>
              </p:cNvSpPr>
              <p:nvPr>
                <p:ph idx="1"/>
              </p:nvPr>
            </p:nvSpPr>
            <p:spPr/>
            <p:txBody>
              <a:bodyPr>
                <a:normAutofit lnSpcReduction="10000"/>
              </a:bodyPr>
              <a:lstStyle/>
              <a:p>
                <a:r>
                  <a:rPr lang="en-IL" dirty="0"/>
                  <a:t>A novel and highly-effective approach that supplants RNNs in many cases</a:t>
                </a:r>
              </a:p>
              <a:p>
                <a:r>
                  <a:rPr lang="en-IL" dirty="0"/>
                  <a:t>Advantages:</a:t>
                </a:r>
              </a:p>
              <a:p>
                <a:pPr lvl="1"/>
                <a:r>
                  <a:rPr lang="en-IL" dirty="0"/>
                  <a:t>Capable of modeling multiple long range dependencies (given enough computing power, there are no limitations on the attention span)</a:t>
                </a:r>
              </a:p>
              <a:p>
                <a:pPr lvl="1"/>
                <a:r>
                  <a:rPr lang="en-IL" dirty="0"/>
                  <a:t>Parallelizable (the encoder part)</a:t>
                </a:r>
              </a:p>
              <a:p>
                <a:pPr lvl="1"/>
                <a:r>
                  <a:rPr lang="en-IL" dirty="0"/>
                  <a:t>Can model deeper connections compated to RNNs</a:t>
                </a:r>
              </a:p>
              <a:p>
                <a:r>
                  <a:rPr lang="en-IL" dirty="0"/>
                  <a:t>Disadvantages:</a:t>
                </a:r>
              </a:p>
              <a:p>
                <a:pPr lvl="1"/>
                <a:r>
                  <a:rPr lang="en-IL" dirty="0"/>
                  <a:t>More difficult to implement (lots of moving parts)</a:t>
                </a:r>
              </a:p>
              <a:p>
                <a:pPr lvl="1"/>
                <a:r>
                  <a:rPr lang="en-IL" dirty="0"/>
                  <a:t>A complexity of </a:t>
                </a:r>
                <a14:m>
                  <m:oMath xmlns:m="http://schemas.openxmlformats.org/officeDocument/2006/math">
                    <m:r>
                      <a:rPr lang="en-US" b="0" i="1" smtClean="0">
                        <a:latin typeface="Cambria Math" panose="02040503050406030204" pitchFamily="18" charset="0"/>
                      </a:rPr>
                      <m:t>𝑂</m:t>
                    </m:r>
                    <m:d>
                      <m:dPr>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e>
                    </m:d>
                  </m:oMath>
                </a14:m>
                <a:r>
                  <a:rPr lang="en-IL" dirty="0"/>
                  <a:t> (but this only applies to a small component of the architecture)</a:t>
                </a:r>
              </a:p>
              <a:p>
                <a:pPr lvl="1"/>
                <a:endParaRPr lang="en-IL" dirty="0"/>
              </a:p>
            </p:txBody>
          </p:sp>
        </mc:Choice>
        <mc:Fallback>
          <p:sp>
            <p:nvSpPr>
              <p:cNvPr id="3" name="Content Placeholder 2">
                <a:extLst>
                  <a:ext uri="{FF2B5EF4-FFF2-40B4-BE49-F238E27FC236}">
                    <a16:creationId xmlns:a16="http://schemas.microsoft.com/office/drawing/2014/main" id="{6081147B-52B4-1442-948F-0F4024DFBE65}"/>
                  </a:ext>
                </a:extLst>
              </p:cNvPr>
              <p:cNvSpPr>
                <a:spLocks noGrp="1" noRot="1" noChangeAspect="1" noMove="1" noResize="1" noEditPoints="1" noAdjustHandles="1" noChangeArrowheads="1" noChangeShapeType="1" noTextEdit="1"/>
              </p:cNvSpPr>
              <p:nvPr>
                <p:ph idx="1"/>
              </p:nvPr>
            </p:nvSpPr>
            <p:spPr>
              <a:blipFill>
                <a:blip r:embed="rId2"/>
                <a:stretch>
                  <a:fillRect l="-1086" t="-3198"/>
                </a:stretch>
              </a:blipFill>
            </p:spPr>
            <p:txBody>
              <a:bodyPr/>
              <a:lstStyle/>
              <a:p>
                <a:r>
                  <a:rPr lang="en-IL">
                    <a:noFill/>
                  </a:rPr>
                  <a:t> </a:t>
                </a:r>
              </a:p>
            </p:txBody>
          </p:sp>
        </mc:Fallback>
      </mc:AlternateContent>
    </p:spTree>
    <p:extLst>
      <p:ext uri="{BB962C8B-B14F-4D97-AF65-F5344CB8AC3E}">
        <p14:creationId xmlns:p14="http://schemas.microsoft.com/office/powerpoint/2010/main" val="226453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State-of-the-art Work</a:t>
            </a:r>
          </a:p>
        </p:txBody>
      </p:sp>
      <p:sp>
        <p:nvSpPr>
          <p:cNvPr id="3" name="Content Placeholder 2"/>
          <p:cNvSpPr>
            <a:spLocks noGrp="1"/>
          </p:cNvSpPr>
          <p:nvPr>
            <p:ph idx="1"/>
          </p:nvPr>
        </p:nvSpPr>
        <p:spPr/>
        <p:txBody>
          <a:bodyPr/>
          <a:lstStyle/>
          <a:p>
            <a:r>
              <a:rPr lang="en-US" dirty="0"/>
              <a:t>Significant progress has been made in the field of natural language processing (NLP) in the 2-3 recent years. </a:t>
            </a:r>
          </a:p>
          <a:p>
            <a:r>
              <a:rPr lang="en-US" dirty="0"/>
              <a:t>We next review four high-impact studies:</a:t>
            </a:r>
          </a:p>
          <a:p>
            <a:pPr lvl="1"/>
            <a:r>
              <a:rPr lang="en-US" dirty="0" err="1"/>
              <a:t>ELMo</a:t>
            </a:r>
            <a:endParaRPr lang="en-US" dirty="0">
              <a:solidFill>
                <a:schemeClr val="bg1">
                  <a:lumMod val="65000"/>
                </a:schemeClr>
              </a:solidFill>
            </a:endParaRPr>
          </a:p>
          <a:p>
            <a:pPr lvl="1"/>
            <a:r>
              <a:rPr lang="en-US" dirty="0">
                <a:solidFill>
                  <a:schemeClr val="bg1">
                    <a:lumMod val="65000"/>
                  </a:schemeClr>
                </a:solidFill>
              </a:rPr>
              <a:t>The Transformer (tensor2tensor)</a:t>
            </a:r>
          </a:p>
          <a:p>
            <a:pPr lvl="1"/>
            <a:r>
              <a:rPr lang="en-US" dirty="0" err="1">
                <a:solidFill>
                  <a:schemeClr val="bg1">
                    <a:lumMod val="65000"/>
                  </a:schemeClr>
                </a:solidFill>
              </a:rPr>
              <a:t>OpenAI</a:t>
            </a:r>
            <a:r>
              <a:rPr lang="en-US" dirty="0">
                <a:solidFill>
                  <a:schemeClr val="bg1">
                    <a:lumMod val="65000"/>
                  </a:schemeClr>
                </a:solidFill>
              </a:rPr>
              <a:t> GPT</a:t>
            </a:r>
          </a:p>
          <a:p>
            <a:pPr lvl="1"/>
            <a:r>
              <a:rPr lang="en-US" dirty="0">
                <a:solidFill>
                  <a:schemeClr val="bg1">
                    <a:lumMod val="65000"/>
                  </a:schemeClr>
                </a:solidFill>
              </a:rPr>
              <a:t>BERT</a:t>
            </a:r>
          </a:p>
        </p:txBody>
      </p:sp>
    </p:spTree>
    <p:extLst>
      <p:ext uri="{BB962C8B-B14F-4D97-AF65-F5344CB8AC3E}">
        <p14:creationId xmlns:p14="http://schemas.microsoft.com/office/powerpoint/2010/main" val="14693061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State-of-the-art Work</a:t>
            </a:r>
          </a:p>
        </p:txBody>
      </p:sp>
      <p:sp>
        <p:nvSpPr>
          <p:cNvPr id="3" name="Content Placeholder 2"/>
          <p:cNvSpPr>
            <a:spLocks noGrp="1"/>
          </p:cNvSpPr>
          <p:nvPr>
            <p:ph idx="1"/>
          </p:nvPr>
        </p:nvSpPr>
        <p:spPr/>
        <p:txBody>
          <a:bodyPr/>
          <a:lstStyle/>
          <a:p>
            <a:r>
              <a:rPr lang="en-US" dirty="0"/>
              <a:t>Significant progress has been made in the field of natural language processing (NLP) in the 2-3 recent years. </a:t>
            </a:r>
          </a:p>
          <a:p>
            <a:r>
              <a:rPr lang="en-US" dirty="0"/>
              <a:t>We next review four high-impact studies:</a:t>
            </a:r>
          </a:p>
          <a:p>
            <a:pPr lvl="1"/>
            <a:r>
              <a:rPr lang="en-US" dirty="0" err="1">
                <a:solidFill>
                  <a:schemeClr val="bg1">
                    <a:lumMod val="65000"/>
                  </a:schemeClr>
                </a:solidFill>
              </a:rPr>
              <a:t>ELMo</a:t>
            </a:r>
            <a:endParaRPr lang="en-US" dirty="0">
              <a:solidFill>
                <a:schemeClr val="bg1">
                  <a:lumMod val="65000"/>
                </a:schemeClr>
              </a:solidFill>
            </a:endParaRPr>
          </a:p>
          <a:p>
            <a:pPr lvl="1"/>
            <a:r>
              <a:rPr lang="en-US" dirty="0">
                <a:solidFill>
                  <a:schemeClr val="bg1">
                    <a:lumMod val="65000"/>
                  </a:schemeClr>
                </a:solidFill>
              </a:rPr>
              <a:t>The Transformer (tensor2tensor)</a:t>
            </a:r>
          </a:p>
          <a:p>
            <a:pPr lvl="1"/>
            <a:r>
              <a:rPr lang="en-US" dirty="0" err="1"/>
              <a:t>OpenAI</a:t>
            </a:r>
            <a:r>
              <a:rPr lang="en-US" dirty="0"/>
              <a:t> GPT</a:t>
            </a:r>
          </a:p>
          <a:p>
            <a:pPr lvl="1"/>
            <a:r>
              <a:rPr lang="en-US" dirty="0">
                <a:solidFill>
                  <a:schemeClr val="bg1">
                    <a:lumMod val="65000"/>
                  </a:schemeClr>
                </a:solidFill>
              </a:rPr>
              <a:t>BERT</a:t>
            </a:r>
          </a:p>
        </p:txBody>
      </p:sp>
    </p:spTree>
    <p:extLst>
      <p:ext uri="{BB962C8B-B14F-4D97-AF65-F5344CB8AC3E}">
        <p14:creationId xmlns:p14="http://schemas.microsoft.com/office/powerpoint/2010/main" val="232858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Generative Pre-Training</a:t>
            </a:r>
          </a:p>
        </p:txBody>
      </p:sp>
      <p:sp>
        <p:nvSpPr>
          <p:cNvPr id="3" name="Content Placeholder 2"/>
          <p:cNvSpPr>
            <a:spLocks noGrp="1"/>
          </p:cNvSpPr>
          <p:nvPr>
            <p:ph idx="1"/>
          </p:nvPr>
        </p:nvSpPr>
        <p:spPr>
          <a:xfrm>
            <a:off x="434176" y="1825624"/>
            <a:ext cx="10919624" cy="4759371"/>
          </a:xfrm>
        </p:spPr>
        <p:txBody>
          <a:bodyPr>
            <a:normAutofit lnSpcReduction="10000"/>
          </a:bodyPr>
          <a:lstStyle/>
          <a:p>
            <a:r>
              <a:rPr lang="en-US" u="sng" dirty="0"/>
              <a:t>The challenge</a:t>
            </a:r>
            <a:r>
              <a:rPr lang="en-US" dirty="0"/>
              <a:t>: while very large corpora of unlabeled text are available, labeled texts are often in short supply</a:t>
            </a:r>
          </a:p>
          <a:p>
            <a:r>
              <a:rPr lang="en-US" u="sng" dirty="0"/>
              <a:t>The proposed approach</a:t>
            </a:r>
            <a:r>
              <a:rPr lang="en-US" dirty="0"/>
              <a:t>: apply a two-step process of learning from large unlabeled corpora and then fine-tune the model for the supervised learning problem</a:t>
            </a:r>
          </a:p>
          <a:p>
            <a:r>
              <a:rPr lang="en-US" dirty="0"/>
              <a:t>The approach set new state-of-the-art standards in 9 out of the 12 tasks that were evaluated</a:t>
            </a:r>
          </a:p>
          <a:p>
            <a:endParaRPr lang="en-US" dirty="0"/>
          </a:p>
          <a:p>
            <a:pPr marL="0" indent="0">
              <a:buNone/>
            </a:pPr>
            <a:r>
              <a:rPr lang="en-US" dirty="0"/>
              <a:t>This approach has one significant advantage over BERT (which we learn next): </a:t>
            </a:r>
          </a:p>
          <a:p>
            <a:pPr lvl="1"/>
            <a:r>
              <a:rPr lang="en-US" dirty="0"/>
              <a:t>It is one-directional, and therefore can be used to generate new content</a:t>
            </a:r>
          </a:p>
        </p:txBody>
      </p:sp>
    </p:spTree>
    <p:extLst>
      <p:ext uri="{BB962C8B-B14F-4D97-AF65-F5344CB8AC3E}">
        <p14:creationId xmlns:p14="http://schemas.microsoft.com/office/powerpoint/2010/main" val="9136739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2C3B4-809B-294E-99A6-A2BBCFD6B675}"/>
              </a:ext>
            </a:extLst>
          </p:cNvPr>
          <p:cNvSpPr>
            <a:spLocks noGrp="1"/>
          </p:cNvSpPr>
          <p:nvPr>
            <p:ph type="title"/>
          </p:nvPr>
        </p:nvSpPr>
        <p:spPr/>
        <p:txBody>
          <a:bodyPr/>
          <a:lstStyle/>
          <a:p>
            <a:pPr algn="ctr"/>
            <a:r>
              <a:rPr lang="en-IL" dirty="0"/>
              <a:t>Example: Text Generation</a:t>
            </a:r>
          </a:p>
        </p:txBody>
      </p:sp>
      <p:sp>
        <p:nvSpPr>
          <p:cNvPr id="3" name="Content Placeholder 2">
            <a:extLst>
              <a:ext uri="{FF2B5EF4-FFF2-40B4-BE49-F238E27FC236}">
                <a16:creationId xmlns:a16="http://schemas.microsoft.com/office/drawing/2014/main" id="{DD6B6960-6F97-9E4B-97BE-562394B77C2B}"/>
              </a:ext>
            </a:extLst>
          </p:cNvPr>
          <p:cNvSpPr>
            <a:spLocks noGrp="1"/>
          </p:cNvSpPr>
          <p:nvPr>
            <p:ph idx="1"/>
          </p:nvPr>
        </p:nvSpPr>
        <p:spPr/>
        <p:txBody>
          <a:bodyPr>
            <a:normAutofit fontScale="85000" lnSpcReduction="20000"/>
          </a:bodyPr>
          <a:lstStyle/>
          <a:p>
            <a:pPr marL="0" indent="0">
              <a:buNone/>
            </a:pPr>
            <a:r>
              <a:rPr lang="en-IL" b="1" dirty="0"/>
              <a:t>Human input:</a:t>
            </a:r>
            <a:r>
              <a:rPr lang="en-IL" dirty="0"/>
              <a:t> </a:t>
            </a:r>
            <a:br>
              <a:rPr lang="en-IL" dirty="0"/>
            </a:br>
            <a:r>
              <a:rPr lang="en-US" i="1" dirty="0"/>
              <a:t>In a shocking finding, scientist discovered a herd of unicorns living in a remote, previously unexplored valley, in the Andes Mountains. Even more surprising to the researchers was the fact that the unicorns spoke perfect English.</a:t>
            </a:r>
          </a:p>
          <a:p>
            <a:endParaRPr lang="en-US" i="1" dirty="0"/>
          </a:p>
          <a:p>
            <a:pPr marL="0" indent="0" fontAlgn="base">
              <a:buNone/>
            </a:pPr>
            <a:r>
              <a:rPr lang="en-US" b="1" dirty="0"/>
              <a:t>GPT output:</a:t>
            </a:r>
            <a:r>
              <a:rPr lang="en-US" dirty="0"/>
              <a:t> </a:t>
            </a:r>
          </a:p>
          <a:p>
            <a:pPr marL="0" indent="0" fontAlgn="base">
              <a:buNone/>
            </a:pPr>
            <a:r>
              <a:rPr lang="en-US" i="1" dirty="0"/>
              <a:t>The scientist named the population, after their distinctive horn, Ovid’s Unicorn. These four-horned, silver-white unicorns were previously unknown to science.</a:t>
            </a:r>
          </a:p>
          <a:p>
            <a:pPr marL="0" indent="0" fontAlgn="base">
              <a:buNone/>
            </a:pPr>
            <a:r>
              <a:rPr lang="en-US" i="1" dirty="0"/>
              <a:t>Now, after almost two centuries, the mystery of what sparked this odd phenomenon is finally solved.</a:t>
            </a:r>
          </a:p>
          <a:p>
            <a:pPr marL="0" indent="0" fontAlgn="base">
              <a:buNone/>
            </a:pPr>
            <a:r>
              <a:rPr lang="en-US" i="1" dirty="0"/>
              <a:t>Dr. Jorge Pérez, an evolutionary biologist from the University of La Paz, and several companions, were exploring the Andes Mountains when they found a small valley, with no other animals or humans. Pérez noticed that the valley had what appeared to be a natural fountain, surrounded by two peaks of rock and silver snow.</a:t>
            </a:r>
          </a:p>
          <a:p>
            <a:endParaRPr lang="en-IL" dirty="0"/>
          </a:p>
        </p:txBody>
      </p:sp>
    </p:spTree>
    <p:extLst>
      <p:ext uri="{BB962C8B-B14F-4D97-AF65-F5344CB8AC3E}">
        <p14:creationId xmlns:p14="http://schemas.microsoft.com/office/powerpoint/2010/main" val="2846160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Unsupervised Pre-Training</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Given an unlabeled corpus of documents, the goal is to maximize </a:t>
                </a:r>
                <a:br>
                  <a:rPr lang="en-US" dirty="0"/>
                </a:b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1</m:t>
                        </m:r>
                      </m:sub>
                    </m:sSub>
                    <m:d>
                      <m:dPr>
                        <m:ctrlPr>
                          <a:rPr lang="en-US" b="0" i="1" smtClean="0">
                            <a:latin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𝒰</m:t>
                        </m:r>
                      </m:e>
                    </m:d>
                    <m:r>
                      <a:rPr lang="en-US" b="0" i="1" smtClean="0">
                        <a:latin typeface="Cambria Math" panose="02040503050406030204" pitchFamily="18" charset="0"/>
                        <a:ea typeface="Cambria Math" panose="02040503050406030204" pitchFamily="18" charset="0"/>
                      </a:rPr>
                      <m:t>=</m:t>
                    </m:r>
                    <m:nary>
                      <m:naryPr>
                        <m:chr m:val="∑"/>
                        <m:supHide m:val="on"/>
                        <m:ctrlPr>
                          <a:rPr lang="en-US" b="0" i="1" smtClean="0">
                            <a:latin typeface="Cambria Math" panose="02040503050406030204" pitchFamily="18" charset="0"/>
                            <a:ea typeface="Cambria Math" panose="02040503050406030204" pitchFamily="18" charset="0"/>
                          </a:rPr>
                        </m:ctrlPr>
                      </m:naryPr>
                      <m:sub>
                        <m:r>
                          <m:rPr>
                            <m:brk m:alnAt="7"/>
                          </m:rPr>
                          <a:rPr lang="en-US" b="0" i="1" smtClean="0">
                            <a:latin typeface="Cambria Math" panose="02040503050406030204" pitchFamily="18" charset="0"/>
                            <a:ea typeface="Cambria Math" panose="02040503050406030204" pitchFamily="18" charset="0"/>
                          </a:rPr>
                          <m:t>𝑖</m:t>
                        </m:r>
                      </m:sub>
                      <m:sup/>
                      <m:e>
                        <m:func>
                          <m:funcPr>
                            <m:ctrlPr>
                              <a:rPr lang="en-US" b="0" i="1" smtClean="0">
                                <a:latin typeface="Cambria Math" panose="02040503050406030204" pitchFamily="18" charset="0"/>
                                <a:ea typeface="Cambria Math" panose="02040503050406030204" pitchFamily="18" charset="0"/>
                              </a:rPr>
                            </m:ctrlPr>
                          </m:funcPr>
                          <m:fName>
                            <m:r>
                              <m:rPr>
                                <m:sty m:val="p"/>
                              </m:rPr>
                              <a:rPr lang="en-US" b="0" i="0" smtClean="0">
                                <a:latin typeface="Cambria Math" panose="02040503050406030204" pitchFamily="18" charset="0"/>
                                <a:ea typeface="Cambria Math" panose="02040503050406030204" pitchFamily="18" charset="0"/>
                              </a:rPr>
                              <m:t>log</m:t>
                            </m:r>
                          </m:fName>
                          <m:e>
                            <m:r>
                              <a:rPr lang="en-US" b="0" i="1" smtClean="0">
                                <a:latin typeface="Cambria Math" panose="02040503050406030204" pitchFamily="18" charset="0"/>
                                <a:ea typeface="Cambria Math" panose="02040503050406030204" pitchFamily="18" charset="0"/>
                              </a:rPr>
                              <m:t>𝑃</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𝑢</m:t>
                                </m:r>
                              </m:e>
                              <m:sub>
                                <m:r>
                                  <a:rPr lang="en-US" b="0" i="1" smtClean="0">
                                    <a:latin typeface="Cambria Math" panose="02040503050406030204" pitchFamily="18" charset="0"/>
                                    <a:ea typeface="Cambria Math" panose="02040503050406030204" pitchFamily="18" charset="0"/>
                                  </a:rPr>
                                  <m:t>𝑖</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𝑢</m:t>
                                </m:r>
                              </m:e>
                              <m:sub>
                                <m:r>
                                  <a:rPr lang="en-US" b="0" i="1" smtClean="0">
                                    <a:latin typeface="Cambria Math" panose="02040503050406030204" pitchFamily="18" charset="0"/>
                                    <a:ea typeface="Cambria Math" panose="02040503050406030204" pitchFamily="18" charset="0"/>
                                  </a:rPr>
                                  <m:t>𝑖</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𝑘</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𝑢</m:t>
                                </m:r>
                              </m:e>
                              <m:sub>
                                <m:r>
                                  <a:rPr lang="en-US" b="0" i="1" smtClean="0">
                                    <a:latin typeface="Cambria Math" panose="02040503050406030204" pitchFamily="18" charset="0"/>
                                    <a:ea typeface="Cambria Math" panose="02040503050406030204" pitchFamily="18" charset="0"/>
                                  </a:rPr>
                                  <m:t>𝑖</m:t>
                                </m:r>
                                <m:r>
                                  <a:rPr lang="en-US" b="0" i="1" smtClean="0">
                                    <a:latin typeface="Cambria Math" panose="02040503050406030204" pitchFamily="18" charset="0"/>
                                    <a:ea typeface="Cambria Math" panose="02040503050406030204" pitchFamily="18" charset="0"/>
                                  </a:rPr>
                                  <m:t>−1</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𝜃</m:t>
                            </m:r>
                          </m:e>
                        </m:func>
                        <m:r>
                          <a:rPr lang="en-US" b="0" i="1" smtClean="0">
                            <a:latin typeface="Cambria Math" panose="02040503050406030204" pitchFamily="18" charset="0"/>
                            <a:ea typeface="Cambria Math" panose="02040503050406030204" pitchFamily="18" charset="0"/>
                          </a:rPr>
                          <m:t>)</m:t>
                        </m:r>
                      </m:e>
                    </m:nary>
                  </m:oMath>
                </a14:m>
                <a:br>
                  <a:rPr lang="en-US" dirty="0"/>
                </a:br>
                <a:r>
                  <a:rPr lang="en-US" dirty="0"/>
                  <a:t>where </a:t>
                </a:r>
                <a14:m>
                  <m:oMath xmlns:m="http://schemas.openxmlformats.org/officeDocument/2006/math">
                    <m:r>
                      <a:rPr lang="en-US" b="0" i="1" smtClean="0">
                        <a:latin typeface="Cambria Math" panose="02040503050406030204" pitchFamily="18" charset="0"/>
                      </a:rPr>
                      <m:t>𝑘</m:t>
                    </m:r>
                  </m:oMath>
                </a14:m>
                <a:r>
                  <a:rPr lang="en-US" dirty="0"/>
                  <a:t> is the context window and </a:t>
                </a:r>
                <a14:m>
                  <m:oMath xmlns:m="http://schemas.openxmlformats.org/officeDocument/2006/math">
                    <m:r>
                      <a:rPr lang="en-US" i="1" smtClean="0">
                        <a:latin typeface="Cambria Math" panose="02040503050406030204" pitchFamily="18" charset="0"/>
                        <a:ea typeface="Cambria Math" panose="02040503050406030204" pitchFamily="18" charset="0"/>
                      </a:rPr>
                      <m:t>𝜃</m:t>
                    </m:r>
                  </m:oMath>
                </a14:m>
                <a:r>
                  <a:rPr lang="en-US" dirty="0"/>
                  <a:t> are the network parameters</a:t>
                </a:r>
              </a:p>
              <a:p>
                <a:r>
                  <a:rPr lang="en-US" dirty="0"/>
                  <a:t>The architecture chosen for training was a multi-layer Transformer-decoder, a variant of the one reviewed in previous slides</a:t>
                </a:r>
              </a:p>
              <a:p>
                <a:pPr lvl="1"/>
                <a:r>
                  <a:rPr lang="en-US" dirty="0"/>
                  <a:t>Both word and positional embeddings are used</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43" t="-2241"/>
                </a:stretch>
              </a:blipFill>
            </p:spPr>
            <p:txBody>
              <a:bodyPr/>
              <a:lstStyle/>
              <a:p>
                <a:r>
                  <a:rPr lang="en-US">
                    <a:noFill/>
                  </a:rPr>
                  <a:t> </a:t>
                </a:r>
              </a:p>
            </p:txBody>
          </p:sp>
        </mc:Fallback>
      </mc:AlternateContent>
    </p:spTree>
    <p:extLst>
      <p:ext uri="{BB962C8B-B14F-4D97-AF65-F5344CB8AC3E}">
        <p14:creationId xmlns:p14="http://schemas.microsoft.com/office/powerpoint/2010/main" val="19987867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Supervised Fine-Tuning</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825625"/>
                <a:ext cx="10515600" cy="4801418"/>
              </a:xfrm>
            </p:spPr>
            <p:txBody>
              <a:bodyPr>
                <a:normAutofit/>
              </a:bodyPr>
              <a:lstStyle/>
              <a:p>
                <a:r>
                  <a:rPr lang="en-US" dirty="0"/>
                  <a:t>Assume a labeled dataset </a:t>
                </a:r>
                <a14:m>
                  <m:oMath xmlns:m="http://schemas.openxmlformats.org/officeDocument/2006/math">
                    <m:r>
                      <a:rPr lang="en-US" b="0" i="1" smtClean="0">
                        <a:latin typeface="Cambria Math" panose="02040503050406030204" pitchFamily="18" charset="0"/>
                      </a:rPr>
                      <m:t>𝐶</m:t>
                    </m:r>
                  </m:oMath>
                </a14:m>
                <a:r>
                  <a:rPr lang="en-US" dirty="0"/>
                  <a:t>, where each sample consists of features and a label </a:t>
                </a:r>
                <a14:m>
                  <m:oMath xmlns:m="http://schemas.openxmlformats.org/officeDocument/2006/math">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𝑛</m:t>
                        </m:r>
                        <m:r>
                          <a:rPr lang="en-US" b="0" i="1" smtClean="0">
                            <a:latin typeface="Cambria Math" panose="02040503050406030204" pitchFamily="18" charset="0"/>
                          </a:rPr>
                          <m:t>,</m:t>
                        </m:r>
                      </m:sub>
                    </m:sSub>
                    <m:r>
                      <a:rPr lang="en-US" b="0" i="1" smtClean="0">
                        <a:latin typeface="Cambria Math" panose="02040503050406030204" pitchFamily="18" charset="0"/>
                      </a:rPr>
                      <m:t>𝑦</m:t>
                    </m:r>
                    <m:r>
                      <a:rPr lang="en-US" b="0" i="1" smtClean="0">
                        <a:latin typeface="Cambria Math" panose="02040503050406030204" pitchFamily="18" charset="0"/>
                      </a:rPr>
                      <m:t>}</m:t>
                    </m:r>
                  </m:oMath>
                </a14:m>
                <a:endParaRPr lang="en-US" dirty="0"/>
              </a:p>
              <a:p>
                <a:r>
                  <a:rPr lang="en-US" dirty="0"/>
                  <a:t>Once the model was trained on the unsupervised data, we add another feedforward layer on top of the transformer-decoder</a:t>
                </a:r>
              </a:p>
              <a:p>
                <a:pPr lvl="1"/>
                <a14:m>
                  <m:oMath xmlns:m="http://schemas.openxmlformats.org/officeDocument/2006/math">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𝑛</m:t>
                        </m:r>
                      </m:sub>
                    </m:sSub>
                    <m:r>
                      <a:rPr lang="en-US" b="0" i="1" smtClean="0">
                        <a:latin typeface="Cambria Math" panose="02040503050406030204" pitchFamily="18" charset="0"/>
                      </a:rPr>
                      <m:t>}</m:t>
                    </m:r>
                  </m:oMath>
                </a14:m>
                <a:r>
                  <a:rPr lang="en-US" dirty="0"/>
                  <a:t> are fed into the modified network</a:t>
                </a:r>
              </a:p>
              <a:p>
                <a:pPr lvl="1"/>
                <a:r>
                  <a:rPr lang="en-US" dirty="0"/>
                  <a:t>The new layer is used to predict </a:t>
                </a:r>
                <a14:m>
                  <m:oMath xmlns:m="http://schemas.openxmlformats.org/officeDocument/2006/math">
                    <m:r>
                      <a:rPr lang="en-US" b="0" i="1" smtClean="0">
                        <a:latin typeface="Cambria Math" panose="02040503050406030204" pitchFamily="18" charset="0"/>
                      </a:rPr>
                      <m:t>𝑦</m:t>
                    </m:r>
                  </m:oMath>
                </a14:m>
                <a:endParaRPr lang="en-US" dirty="0"/>
              </a:p>
              <a:p>
                <a:pPr lvl="1"/>
                <a:r>
                  <a:rPr lang="en-US" dirty="0"/>
                  <a:t>The objective function for the new layer is:</a:t>
                </a:r>
                <a:br>
                  <a:rPr lang="en-US" dirty="0"/>
                </a:b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2</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𝐶</m:t>
                        </m:r>
                      </m:e>
                    </m:d>
                    <m:r>
                      <a:rPr lang="en-US" b="0" i="1" smtClean="0">
                        <a:latin typeface="Cambria Math" panose="02040503050406030204" pitchFamily="18" charset="0"/>
                      </a:rPr>
                      <m:t>=</m:t>
                    </m:r>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sub>
                      <m:sup/>
                      <m:e>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1</m:t>
                                </m:r>
                              </m:sup>
                            </m:s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𝑚</m:t>
                                </m:r>
                              </m:sup>
                            </m:sSup>
                            <m:r>
                              <a:rPr lang="en-US" b="0" i="1" smtClean="0">
                                <a:latin typeface="Cambria Math" panose="02040503050406030204" pitchFamily="18" charset="0"/>
                              </a:rPr>
                              <m:t>)</m:t>
                            </m:r>
                          </m:e>
                        </m:func>
                      </m:e>
                    </m:nary>
                  </m:oMath>
                </a14:m>
                <a:endParaRPr lang="en-US" dirty="0"/>
              </a:p>
              <a:p>
                <a:r>
                  <a:rPr lang="en-US" dirty="0"/>
                  <a:t>The overall objective function is a combination of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2</m:t>
                        </m:r>
                      </m:sub>
                    </m:sSub>
                  </m:oMath>
                </a14:m>
                <a:br>
                  <a:rPr lang="en-US" dirty="0"/>
                </a:b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3</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𝐶</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2</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𝐶</m:t>
                        </m:r>
                      </m:e>
                    </m:d>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𝜆</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𝐿</m:t>
                        </m:r>
                      </m:e>
                      <m:sub>
                        <m:r>
                          <a:rPr lang="en-US" b="0" i="1" smtClean="0">
                            <a:latin typeface="Cambria Math" panose="02040503050406030204" pitchFamily="18" charset="0"/>
                            <a:ea typeface="Cambria Math" panose="02040503050406030204" pitchFamily="18" charset="0"/>
                          </a:rPr>
                          <m:t>1</m:t>
                        </m:r>
                      </m:sub>
                    </m:sSub>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𝐶</m:t>
                    </m:r>
                    <m:r>
                      <a:rPr lang="en-US" b="0" i="1" smtClean="0">
                        <a:latin typeface="Cambria Math" panose="02040503050406030204" pitchFamily="18" charset="0"/>
                        <a:ea typeface="Cambria Math" panose="02040503050406030204" pitchFamily="18" charset="0"/>
                      </a:rPr>
                      <m:t>)</m:t>
                    </m:r>
                  </m:oMath>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825625"/>
                <a:ext cx="10515600" cy="4801418"/>
              </a:xfrm>
              <a:blipFill>
                <a:blip r:embed="rId3"/>
                <a:stretch>
                  <a:fillRect l="-965" t="-2381" b="-16138"/>
                </a:stretch>
              </a:blipFill>
            </p:spPr>
            <p:txBody>
              <a:bodyPr/>
              <a:lstStyle/>
              <a:p>
                <a:r>
                  <a:rPr lang="en-US">
                    <a:noFill/>
                  </a:rPr>
                  <a:t> </a:t>
                </a:r>
              </a:p>
            </p:txBody>
          </p:sp>
        </mc:Fallback>
      </mc:AlternateContent>
    </p:spTree>
    <p:extLst>
      <p:ext uri="{BB962C8B-B14F-4D97-AF65-F5344CB8AC3E}">
        <p14:creationId xmlns:p14="http://schemas.microsoft.com/office/powerpoint/2010/main" val="32787708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5164"/>
            <a:ext cx="10515600" cy="1325563"/>
          </a:xfrm>
        </p:spPr>
        <p:txBody>
          <a:bodyPr/>
          <a:lstStyle/>
          <a:p>
            <a:pPr algn="ctr"/>
            <a:r>
              <a:rPr lang="en-US" dirty="0"/>
              <a:t>Generative Pre-Training</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16234" y="1390727"/>
            <a:ext cx="8766634" cy="4662764"/>
          </a:xfrm>
        </p:spPr>
      </p:pic>
    </p:spTree>
    <p:extLst>
      <p:ext uri="{BB962C8B-B14F-4D97-AF65-F5344CB8AC3E}">
        <p14:creationId xmlns:p14="http://schemas.microsoft.com/office/powerpoint/2010/main" val="13504371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7100" y="211874"/>
            <a:ext cx="10515600" cy="1059366"/>
          </a:xfrm>
        </p:spPr>
        <p:txBody>
          <a:bodyPr/>
          <a:lstStyle/>
          <a:p>
            <a:pPr algn="ctr"/>
            <a:r>
              <a:rPr lang="en-US" dirty="0"/>
              <a:t>Generative Pre-Training </a:t>
            </a:r>
            <a:r>
              <a:rPr lang="en-US"/>
              <a:t>– Results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91625" y="1416207"/>
            <a:ext cx="6386550" cy="5226982"/>
          </a:xfrm>
        </p:spPr>
      </p:pic>
    </p:spTree>
    <p:extLst>
      <p:ext uri="{BB962C8B-B14F-4D97-AF65-F5344CB8AC3E}">
        <p14:creationId xmlns:p14="http://schemas.microsoft.com/office/powerpoint/2010/main" val="23935901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State-of-the-art Work</a:t>
            </a:r>
          </a:p>
        </p:txBody>
      </p:sp>
      <p:sp>
        <p:nvSpPr>
          <p:cNvPr id="3" name="Content Placeholder 2"/>
          <p:cNvSpPr>
            <a:spLocks noGrp="1"/>
          </p:cNvSpPr>
          <p:nvPr>
            <p:ph idx="1"/>
          </p:nvPr>
        </p:nvSpPr>
        <p:spPr/>
        <p:txBody>
          <a:bodyPr/>
          <a:lstStyle/>
          <a:p>
            <a:r>
              <a:rPr lang="en-US" dirty="0"/>
              <a:t>Significant progress has been made in the field of natural language processing (NLP) in the 2-3 recent years. </a:t>
            </a:r>
          </a:p>
          <a:p>
            <a:r>
              <a:rPr lang="en-US" dirty="0"/>
              <a:t>We next review four high-impact studies:</a:t>
            </a:r>
          </a:p>
          <a:p>
            <a:pPr lvl="1"/>
            <a:r>
              <a:rPr lang="en-US" dirty="0">
                <a:solidFill>
                  <a:schemeClr val="bg1">
                    <a:lumMod val="65000"/>
                  </a:schemeClr>
                </a:solidFill>
              </a:rPr>
              <a:t>The Transformer (tensor2tensor)</a:t>
            </a:r>
          </a:p>
          <a:p>
            <a:pPr lvl="1"/>
            <a:r>
              <a:rPr lang="en-US" dirty="0" err="1">
                <a:solidFill>
                  <a:schemeClr val="bg1">
                    <a:lumMod val="65000"/>
                  </a:schemeClr>
                </a:solidFill>
              </a:rPr>
              <a:t>OpenAI</a:t>
            </a:r>
            <a:r>
              <a:rPr lang="en-US" dirty="0">
                <a:solidFill>
                  <a:schemeClr val="bg1">
                    <a:lumMod val="65000"/>
                  </a:schemeClr>
                </a:solidFill>
              </a:rPr>
              <a:t> GPT</a:t>
            </a:r>
          </a:p>
          <a:p>
            <a:pPr lvl="1"/>
            <a:r>
              <a:rPr lang="en-US">
                <a:solidFill>
                  <a:schemeClr val="bg1">
                    <a:lumMod val="65000"/>
                  </a:schemeClr>
                </a:solidFill>
              </a:rPr>
              <a:t>ELMo</a:t>
            </a:r>
            <a:endParaRPr lang="en-US" dirty="0">
              <a:solidFill>
                <a:schemeClr val="bg1">
                  <a:lumMod val="65000"/>
                </a:schemeClr>
              </a:solidFill>
            </a:endParaRPr>
          </a:p>
          <a:p>
            <a:pPr lvl="1"/>
            <a:r>
              <a:rPr lang="en-US" dirty="0"/>
              <a:t>BERT</a:t>
            </a:r>
          </a:p>
        </p:txBody>
      </p:sp>
    </p:spTree>
    <p:extLst>
      <p:ext uri="{BB962C8B-B14F-4D97-AF65-F5344CB8AC3E}">
        <p14:creationId xmlns:p14="http://schemas.microsoft.com/office/powerpoint/2010/main" val="27272317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BERT: Bidirectional Encoder Representation from Transformers</a:t>
            </a:r>
          </a:p>
        </p:txBody>
      </p:sp>
      <p:sp>
        <p:nvSpPr>
          <p:cNvPr id="3" name="Content Placeholder 2"/>
          <p:cNvSpPr>
            <a:spLocks noGrp="1"/>
          </p:cNvSpPr>
          <p:nvPr>
            <p:ph idx="1"/>
          </p:nvPr>
        </p:nvSpPr>
        <p:spPr/>
        <p:txBody>
          <a:bodyPr>
            <a:normAutofit fontScale="92500" lnSpcReduction="10000"/>
          </a:bodyPr>
          <a:lstStyle/>
          <a:p>
            <a:r>
              <a:rPr lang="en-US" dirty="0"/>
              <a:t>Currently (as of the time of this slide) the state-of-the-art in the field</a:t>
            </a:r>
          </a:p>
          <a:p>
            <a:r>
              <a:rPr lang="en-US" dirty="0"/>
              <a:t>Builds upon both the Transformer work and GPT</a:t>
            </a:r>
          </a:p>
          <a:p>
            <a:r>
              <a:rPr lang="en-US" dirty="0"/>
              <a:t>The model has the following characteristics:</a:t>
            </a:r>
          </a:p>
          <a:p>
            <a:pPr lvl="1"/>
            <a:r>
              <a:rPr lang="en-US" dirty="0"/>
              <a:t>Bidirectional</a:t>
            </a:r>
          </a:p>
          <a:p>
            <a:pPr lvl="1"/>
            <a:r>
              <a:rPr lang="en-US" dirty="0"/>
              <a:t>Deep – multiple layers of transformers</a:t>
            </a:r>
          </a:p>
          <a:p>
            <a:pPr lvl="1"/>
            <a:r>
              <a:rPr lang="en-US" dirty="0"/>
              <a:t>Pre-training a general model using two tasks</a:t>
            </a:r>
          </a:p>
          <a:p>
            <a:pPr lvl="1"/>
            <a:r>
              <a:rPr lang="en-US" dirty="0"/>
              <a:t>Embedding both for segment and token</a:t>
            </a:r>
          </a:p>
          <a:p>
            <a:r>
              <a:rPr lang="en-US" dirty="0"/>
              <a:t>The paper presents two versions of the architecture:</a:t>
            </a:r>
          </a:p>
          <a:p>
            <a:pPr lvl="1"/>
            <a:r>
              <a:rPr lang="en-US" b="1" dirty="0"/>
              <a:t>BERT-Base</a:t>
            </a:r>
            <a:r>
              <a:rPr lang="en-US" dirty="0"/>
              <a:t>: 12-layer, 768-hidden-nodes, 12-attention-heads, 110M parameters (same number of params as GPT,  a deliberate choice)</a:t>
            </a:r>
          </a:p>
          <a:p>
            <a:pPr lvl="1"/>
            <a:r>
              <a:rPr lang="en-US" b="1" dirty="0"/>
              <a:t>BERT-Large</a:t>
            </a:r>
            <a:r>
              <a:rPr lang="en-US" dirty="0"/>
              <a:t>: 24-layer, 1024-hidden-nodes, 16-attention-heads, 340M parameters</a:t>
            </a:r>
          </a:p>
          <a:p>
            <a:pPr lvl="1"/>
            <a:endParaRPr lang="en-US" dirty="0"/>
          </a:p>
        </p:txBody>
      </p:sp>
    </p:spTree>
    <p:extLst>
      <p:ext uri="{BB962C8B-B14F-4D97-AF65-F5344CB8AC3E}">
        <p14:creationId xmlns:p14="http://schemas.microsoft.com/office/powerpoint/2010/main" val="23569209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BERT Architecture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15537" y="1714286"/>
            <a:ext cx="10515600" cy="4174666"/>
          </a:xfrm>
        </p:spPr>
      </p:pic>
    </p:spTree>
    <p:extLst>
      <p:ext uri="{BB962C8B-B14F-4D97-AF65-F5344CB8AC3E}">
        <p14:creationId xmlns:p14="http://schemas.microsoft.com/office/powerpoint/2010/main" val="3554684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888BD-6923-C44A-AA92-F51BF8B286B5}"/>
              </a:ext>
            </a:extLst>
          </p:cNvPr>
          <p:cNvSpPr>
            <a:spLocks noGrp="1"/>
          </p:cNvSpPr>
          <p:nvPr>
            <p:ph type="title"/>
          </p:nvPr>
        </p:nvSpPr>
        <p:spPr/>
        <p:txBody>
          <a:bodyPr/>
          <a:lstStyle/>
          <a:p>
            <a:pPr algn="ctr"/>
            <a:r>
              <a:rPr lang="en-US" dirty="0" err="1"/>
              <a:t>ELMo</a:t>
            </a:r>
            <a:endParaRPr lang="en-US" dirty="0"/>
          </a:p>
        </p:txBody>
      </p:sp>
      <p:sp>
        <p:nvSpPr>
          <p:cNvPr id="3" name="Content Placeholder 2">
            <a:extLst>
              <a:ext uri="{FF2B5EF4-FFF2-40B4-BE49-F238E27FC236}">
                <a16:creationId xmlns:a16="http://schemas.microsoft.com/office/drawing/2014/main" id="{08D0ADB9-CCEF-B64D-A22F-551F89BC77A1}"/>
              </a:ext>
            </a:extLst>
          </p:cNvPr>
          <p:cNvSpPr>
            <a:spLocks noGrp="1"/>
          </p:cNvSpPr>
          <p:nvPr>
            <p:ph idx="1"/>
          </p:nvPr>
        </p:nvSpPr>
        <p:spPr/>
        <p:txBody>
          <a:bodyPr/>
          <a:lstStyle/>
          <a:p>
            <a:r>
              <a:rPr lang="en-US" dirty="0"/>
              <a:t>ELMO (Embedding from Learning Models) generates contextualized word embeddings that can then be used in other tasks (i.e., transfer learning).</a:t>
            </a:r>
          </a:p>
          <a:p>
            <a:r>
              <a:rPr lang="en-US" dirty="0" err="1"/>
              <a:t>ELMo</a:t>
            </a:r>
            <a:r>
              <a:rPr lang="en-US" dirty="0"/>
              <a:t> takes into account not only the token itself, but its context.</a:t>
            </a:r>
          </a:p>
          <a:p>
            <a:r>
              <a:rPr lang="en-US" dirty="0"/>
              <a:t>Can be highly useful in cases such as:</a:t>
            </a:r>
          </a:p>
          <a:p>
            <a:pPr lvl="1"/>
            <a:r>
              <a:rPr lang="en-US" dirty="0"/>
              <a:t>He kicked the </a:t>
            </a:r>
            <a:r>
              <a:rPr lang="en-US" b="1" dirty="0"/>
              <a:t>bucket</a:t>
            </a:r>
            <a:r>
              <a:rPr lang="en-US" dirty="0"/>
              <a:t>.</a:t>
            </a:r>
          </a:p>
          <a:p>
            <a:pPr lvl="1"/>
            <a:r>
              <a:rPr lang="en-US" dirty="0"/>
              <a:t>I have yet to cross-off all the items on my </a:t>
            </a:r>
            <a:r>
              <a:rPr lang="en-US" b="1" dirty="0"/>
              <a:t>bucket</a:t>
            </a:r>
            <a:r>
              <a:rPr lang="en-US" dirty="0"/>
              <a:t> list.</a:t>
            </a:r>
          </a:p>
          <a:p>
            <a:pPr lvl="1"/>
            <a:r>
              <a:rPr lang="en-US" dirty="0"/>
              <a:t>The </a:t>
            </a:r>
            <a:r>
              <a:rPr lang="en-US" b="1" dirty="0"/>
              <a:t>bucket</a:t>
            </a:r>
            <a:r>
              <a:rPr lang="en-US" dirty="0"/>
              <a:t> was filled with water.</a:t>
            </a:r>
          </a:p>
          <a:p>
            <a:endParaRPr lang="en-US" dirty="0"/>
          </a:p>
        </p:txBody>
      </p:sp>
    </p:spTree>
    <p:extLst>
      <p:ext uri="{BB962C8B-B14F-4D97-AF65-F5344CB8AC3E}">
        <p14:creationId xmlns:p14="http://schemas.microsoft.com/office/powerpoint/2010/main" val="7899312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BERT Pre-Training</a:t>
            </a:r>
          </a:p>
        </p:txBody>
      </p:sp>
      <p:sp>
        <p:nvSpPr>
          <p:cNvPr id="3" name="Content Placeholder 2"/>
          <p:cNvSpPr>
            <a:spLocks noGrp="1"/>
          </p:cNvSpPr>
          <p:nvPr>
            <p:ph idx="1"/>
          </p:nvPr>
        </p:nvSpPr>
        <p:spPr/>
        <p:txBody>
          <a:bodyPr/>
          <a:lstStyle/>
          <a:p>
            <a:r>
              <a:rPr lang="en-US" dirty="0"/>
              <a:t>BERT’s input consists of two sentences</a:t>
            </a:r>
          </a:p>
          <a:p>
            <a:pPr lvl="1"/>
            <a:r>
              <a:rPr lang="en-US" dirty="0"/>
              <a:t>Relevant for multiple scenarios that require pairs: question/answer, translation etc.</a:t>
            </a:r>
          </a:p>
          <a:p>
            <a:r>
              <a:rPr lang="en-US" dirty="0"/>
              <a:t>Rather than train specifically per task, BERT is trained on two general problems:</a:t>
            </a:r>
          </a:p>
          <a:p>
            <a:pPr lvl="1"/>
            <a:r>
              <a:rPr lang="en-US" dirty="0"/>
              <a:t>Masked language model (LM)</a:t>
            </a:r>
          </a:p>
          <a:p>
            <a:pPr lvl="1"/>
            <a:r>
              <a:rPr lang="en-US" dirty="0"/>
              <a:t>Next Sentence prediction (two consecutive sentence, swapped 50% of the time)</a:t>
            </a:r>
          </a:p>
          <a:p>
            <a:pPr marL="0" indent="0">
              <a:buNone/>
            </a:pPr>
            <a:endParaRPr lang="en-US" dirty="0"/>
          </a:p>
        </p:txBody>
      </p:sp>
    </p:spTree>
    <p:extLst>
      <p:ext uri="{BB962C8B-B14F-4D97-AF65-F5344CB8AC3E}">
        <p14:creationId xmlns:p14="http://schemas.microsoft.com/office/powerpoint/2010/main" val="28331045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Masked LM</a:t>
            </a:r>
          </a:p>
        </p:txBody>
      </p:sp>
      <p:sp>
        <p:nvSpPr>
          <p:cNvPr id="3" name="Content Placeholder 2"/>
          <p:cNvSpPr>
            <a:spLocks noGrp="1"/>
          </p:cNvSpPr>
          <p:nvPr>
            <p:ph idx="1"/>
          </p:nvPr>
        </p:nvSpPr>
        <p:spPr/>
        <p:txBody>
          <a:bodyPr/>
          <a:lstStyle/>
          <a:p>
            <a:r>
              <a:rPr lang="en-US" dirty="0"/>
              <a:t>The task: for each sequence of tokens, randomly mask 15% and attempt to predict them</a:t>
            </a:r>
          </a:p>
          <a:p>
            <a:pPr lvl="1"/>
            <a:r>
              <a:rPr lang="en-US" dirty="0"/>
              <a:t>Because the model is bidirectional, no use in predicting the final terms</a:t>
            </a:r>
          </a:p>
          <a:p>
            <a:r>
              <a:rPr lang="en-US" dirty="0"/>
              <a:t>When a token is chosen for replacement:</a:t>
            </a:r>
          </a:p>
          <a:p>
            <a:pPr lvl="1"/>
            <a:r>
              <a:rPr lang="en-US" dirty="0"/>
              <a:t>80% – replace the token with [MASK]</a:t>
            </a:r>
          </a:p>
          <a:p>
            <a:pPr lvl="1"/>
            <a:r>
              <a:rPr lang="en-US" dirty="0"/>
              <a:t>10% – replace token with random word</a:t>
            </a:r>
          </a:p>
          <a:p>
            <a:pPr lvl="1"/>
            <a:r>
              <a:rPr lang="en-US" dirty="0"/>
              <a:t>10% – do nothing</a:t>
            </a:r>
          </a:p>
          <a:p>
            <a:pPr marL="457200" lvl="1" indent="0">
              <a:buNone/>
            </a:pPr>
            <a:endParaRPr lang="en-US" dirty="0"/>
          </a:p>
          <a:p>
            <a:endParaRPr lang="en-US" dirty="0"/>
          </a:p>
        </p:txBody>
      </p:sp>
      <p:pic>
        <p:nvPicPr>
          <p:cNvPr id="4" name="Picture 3">
            <a:extLst>
              <a:ext uri="{FF2B5EF4-FFF2-40B4-BE49-F238E27FC236}">
                <a16:creationId xmlns:a16="http://schemas.microsoft.com/office/drawing/2014/main" id="{9D936586-6092-444B-BB02-CE02A7131D4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7668634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8183"/>
            <a:ext cx="10515600" cy="1325563"/>
          </a:xfrm>
        </p:spPr>
        <p:txBody>
          <a:bodyPr/>
          <a:lstStyle/>
          <a:p>
            <a:pPr algn="ctr"/>
            <a:r>
              <a:rPr lang="en-US" dirty="0"/>
              <a:t>BERT Pre-Training</a:t>
            </a:r>
          </a:p>
        </p:txBody>
      </p:sp>
      <p:pic>
        <p:nvPicPr>
          <p:cNvPr id="7" name="Content Placeholder 6" descr="Diagram&#10;&#10;Description automatically generated">
            <a:extLst>
              <a:ext uri="{FF2B5EF4-FFF2-40B4-BE49-F238E27FC236}">
                <a16:creationId xmlns:a16="http://schemas.microsoft.com/office/drawing/2014/main" id="{5D95CACD-B3F0-7B4B-BA83-E1FC2538190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30033" y="1325692"/>
            <a:ext cx="5104821" cy="4927041"/>
          </a:xfrm>
        </p:spPr>
      </p:pic>
      <p:sp>
        <p:nvSpPr>
          <p:cNvPr id="8" name="TextBox 7">
            <a:extLst>
              <a:ext uri="{FF2B5EF4-FFF2-40B4-BE49-F238E27FC236}">
                <a16:creationId xmlns:a16="http://schemas.microsoft.com/office/drawing/2014/main" id="{6107B2BC-CCF0-704B-A8FA-AD4F6D943E96}"/>
              </a:ext>
            </a:extLst>
          </p:cNvPr>
          <p:cNvSpPr txBox="1"/>
          <p:nvPr/>
        </p:nvSpPr>
        <p:spPr>
          <a:xfrm>
            <a:off x="1440673" y="1038484"/>
            <a:ext cx="2032731" cy="738664"/>
          </a:xfrm>
          <a:prstGeom prst="rect">
            <a:avLst/>
          </a:prstGeom>
          <a:noFill/>
        </p:spPr>
        <p:txBody>
          <a:bodyPr wrap="square" rtlCol="0">
            <a:spAutoFit/>
          </a:bodyPr>
          <a:lstStyle/>
          <a:p>
            <a:endParaRPr lang="en-IL" sz="1400" dirty="0"/>
          </a:p>
          <a:p>
            <a:r>
              <a:rPr lang="en-US" sz="1400" dirty="0"/>
              <a:t>D</a:t>
            </a:r>
            <a:r>
              <a:rPr lang="en-IL" sz="1400" dirty="0"/>
              <a:t>oes the next sentence follow the first?</a:t>
            </a:r>
          </a:p>
        </p:txBody>
      </p:sp>
      <p:cxnSp>
        <p:nvCxnSpPr>
          <p:cNvPr id="10" name="Straight Arrow Connector 9">
            <a:extLst>
              <a:ext uri="{FF2B5EF4-FFF2-40B4-BE49-F238E27FC236}">
                <a16:creationId xmlns:a16="http://schemas.microsoft.com/office/drawing/2014/main" id="{EB98BE63-54EB-E645-867D-ED14C54DAD8E}"/>
              </a:ext>
            </a:extLst>
          </p:cNvPr>
          <p:cNvCxnSpPr/>
          <p:nvPr/>
        </p:nvCxnSpPr>
        <p:spPr>
          <a:xfrm flipH="1" flipV="1">
            <a:off x="2901082" y="1624869"/>
            <a:ext cx="809145" cy="24340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22E20CFF-714A-C547-8B0B-AB08D2894F82}"/>
              </a:ext>
            </a:extLst>
          </p:cNvPr>
          <p:cNvSpPr txBox="1"/>
          <p:nvPr/>
        </p:nvSpPr>
        <p:spPr>
          <a:xfrm>
            <a:off x="8663805" y="1225969"/>
            <a:ext cx="2032731" cy="307777"/>
          </a:xfrm>
          <a:prstGeom prst="rect">
            <a:avLst/>
          </a:prstGeom>
          <a:noFill/>
        </p:spPr>
        <p:txBody>
          <a:bodyPr wrap="square" rtlCol="0">
            <a:spAutoFit/>
          </a:bodyPr>
          <a:lstStyle/>
          <a:p>
            <a:r>
              <a:rPr lang="en-IL" sz="1400" dirty="0"/>
              <a:t>Token reconstruction</a:t>
            </a:r>
            <a:endParaRPr lang="en-US" sz="1400" dirty="0"/>
          </a:p>
        </p:txBody>
      </p:sp>
      <p:cxnSp>
        <p:nvCxnSpPr>
          <p:cNvPr id="12" name="Straight Arrow Connector 11">
            <a:extLst>
              <a:ext uri="{FF2B5EF4-FFF2-40B4-BE49-F238E27FC236}">
                <a16:creationId xmlns:a16="http://schemas.microsoft.com/office/drawing/2014/main" id="{DB695D4F-B3E0-054C-A18D-8CF85C3CC69F}"/>
              </a:ext>
            </a:extLst>
          </p:cNvPr>
          <p:cNvCxnSpPr>
            <a:cxnSpLocks/>
          </p:cNvCxnSpPr>
          <p:nvPr/>
        </p:nvCxnSpPr>
        <p:spPr>
          <a:xfrm flipV="1">
            <a:off x="7818175" y="1533746"/>
            <a:ext cx="740346" cy="3345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14170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t>BERT Embedding</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92922" y="1432605"/>
            <a:ext cx="8645769" cy="3147872"/>
          </a:xfrm>
        </p:spPr>
      </p:pic>
      <p:sp>
        <p:nvSpPr>
          <p:cNvPr id="3" name="TextBox 2">
            <a:extLst>
              <a:ext uri="{FF2B5EF4-FFF2-40B4-BE49-F238E27FC236}">
                <a16:creationId xmlns:a16="http://schemas.microsoft.com/office/drawing/2014/main" id="{A31E6ADE-EB1F-5B4D-8466-5BD7CFF868A1}"/>
              </a:ext>
            </a:extLst>
          </p:cNvPr>
          <p:cNvSpPr txBox="1"/>
          <p:nvPr/>
        </p:nvSpPr>
        <p:spPr>
          <a:xfrm>
            <a:off x="398585" y="4769581"/>
            <a:ext cx="10955215" cy="2246769"/>
          </a:xfrm>
          <a:prstGeom prst="rect">
            <a:avLst/>
          </a:prstGeom>
          <a:noFill/>
        </p:spPr>
        <p:txBody>
          <a:bodyPr wrap="square" rtlCol="0">
            <a:spAutoFit/>
          </a:bodyPr>
          <a:lstStyle/>
          <a:p>
            <a:pPr marL="285750" indent="-285750">
              <a:buFont typeface="Arial" panose="020B0604020202020204" pitchFamily="34" charset="0"/>
              <a:buChar char="•"/>
            </a:pPr>
            <a:r>
              <a:rPr lang="en-US" sz="2000" b="1" dirty="0"/>
              <a:t>Token embeddings</a:t>
            </a:r>
            <a:r>
              <a:rPr lang="en-US" sz="2000" dirty="0"/>
              <a:t>: A [CLS] token is added to the input word tokens at the beginning of the first sentence and a [SEP] token is inserted at the end of each sentence.</a:t>
            </a:r>
          </a:p>
          <a:p>
            <a:pPr marL="285750" indent="-285750">
              <a:buFont typeface="Arial" panose="020B0604020202020204" pitchFamily="34" charset="0"/>
              <a:buChar char="•"/>
            </a:pPr>
            <a:r>
              <a:rPr lang="en-US" sz="2000" b="1" dirty="0"/>
              <a:t>Segment embeddings</a:t>
            </a:r>
            <a:r>
              <a:rPr lang="en-US" sz="2000" dirty="0"/>
              <a:t>: A marker indicating Sentence A or Sentence B is added to each token. This allows the encoder to distinguish between sentences.</a:t>
            </a:r>
          </a:p>
          <a:p>
            <a:pPr marL="285750" indent="-285750">
              <a:buFont typeface="Arial" panose="020B0604020202020204" pitchFamily="34" charset="0"/>
              <a:buChar char="•"/>
            </a:pPr>
            <a:r>
              <a:rPr lang="en-US" sz="2000" b="1" dirty="0"/>
              <a:t>Positional embeddings</a:t>
            </a:r>
            <a:r>
              <a:rPr lang="en-US" sz="2000" dirty="0"/>
              <a:t>: A positional embedding is added to each token to indicate its position in the sentence.</a:t>
            </a:r>
          </a:p>
          <a:p>
            <a:endParaRPr lang="en-IL" sz="2000" dirty="0"/>
          </a:p>
        </p:txBody>
      </p:sp>
    </p:spTree>
    <p:extLst>
      <p:ext uri="{BB962C8B-B14F-4D97-AF65-F5344CB8AC3E}">
        <p14:creationId xmlns:p14="http://schemas.microsoft.com/office/powerpoint/2010/main" val="32621119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Next Sentence Prediction</a:t>
            </a:r>
          </a:p>
        </p:txBody>
      </p:sp>
      <p:sp>
        <p:nvSpPr>
          <p:cNvPr id="3" name="Content Placeholder 2"/>
          <p:cNvSpPr>
            <a:spLocks noGrp="1"/>
          </p:cNvSpPr>
          <p:nvPr>
            <p:ph idx="1"/>
          </p:nvPr>
        </p:nvSpPr>
        <p:spPr/>
        <p:txBody>
          <a:bodyPr/>
          <a:lstStyle/>
          <a:p>
            <a:r>
              <a:rPr lang="en-US" dirty="0"/>
              <a:t>BERT is trained on a binary classification task whose goal is to determine whether the given sentence will appear next</a:t>
            </a:r>
          </a:p>
          <a:p>
            <a:r>
              <a:rPr lang="en-US" dirty="0"/>
              <a:t>While the test is easy (~98% success rate) incorporating this task improved the model’s performance on multiple tasks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8659" y="3663640"/>
            <a:ext cx="5753100" cy="3009900"/>
          </a:xfrm>
          <a:prstGeom prst="rect">
            <a:avLst/>
          </a:prstGeom>
        </p:spPr>
      </p:pic>
    </p:spTree>
    <p:extLst>
      <p:ext uri="{BB962C8B-B14F-4D97-AF65-F5344CB8AC3E}">
        <p14:creationId xmlns:p14="http://schemas.microsoft.com/office/powerpoint/2010/main" val="31830500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82AD0-BF97-244D-91C2-F421D207F2CC}"/>
              </a:ext>
            </a:extLst>
          </p:cNvPr>
          <p:cNvSpPr>
            <a:spLocks noGrp="1"/>
          </p:cNvSpPr>
          <p:nvPr>
            <p:ph type="title"/>
          </p:nvPr>
        </p:nvSpPr>
        <p:spPr>
          <a:xfrm>
            <a:off x="838200" y="-55894"/>
            <a:ext cx="10515600" cy="1325563"/>
          </a:xfrm>
        </p:spPr>
        <p:txBody>
          <a:bodyPr/>
          <a:lstStyle/>
          <a:p>
            <a:pPr algn="ctr"/>
            <a:r>
              <a:rPr lang="en-IL" dirty="0"/>
              <a:t>Task-Specific BERT Models</a:t>
            </a:r>
          </a:p>
        </p:txBody>
      </p:sp>
      <p:pic>
        <p:nvPicPr>
          <p:cNvPr id="5" name="Content Placeholder 4" descr="Graphical user interface, diagram&#10;&#10;Description automatically generated">
            <a:extLst>
              <a:ext uri="{FF2B5EF4-FFF2-40B4-BE49-F238E27FC236}">
                <a16:creationId xmlns:a16="http://schemas.microsoft.com/office/drawing/2014/main" id="{CC5FB340-4215-CF4D-BC3A-0E0E27B8FF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48882" y="1075684"/>
            <a:ext cx="5784608" cy="5497545"/>
          </a:xfrm>
        </p:spPr>
      </p:pic>
    </p:spTree>
    <p:extLst>
      <p:ext uri="{BB962C8B-B14F-4D97-AF65-F5344CB8AC3E}">
        <p14:creationId xmlns:p14="http://schemas.microsoft.com/office/powerpoint/2010/main" val="36324335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BERT – Results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12588"/>
            <a:ext cx="10515600" cy="2662289"/>
          </a:xfrm>
        </p:spPr>
      </p:pic>
    </p:spTree>
    <p:extLst>
      <p:ext uri="{BB962C8B-B14F-4D97-AF65-F5344CB8AC3E}">
        <p14:creationId xmlns:p14="http://schemas.microsoft.com/office/powerpoint/2010/main" val="21811197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07FE7-23E5-C347-A981-D9DD47EC6DBE}"/>
              </a:ext>
            </a:extLst>
          </p:cNvPr>
          <p:cNvSpPr>
            <a:spLocks noGrp="1"/>
          </p:cNvSpPr>
          <p:nvPr>
            <p:ph type="title"/>
          </p:nvPr>
        </p:nvSpPr>
        <p:spPr/>
        <p:txBody>
          <a:bodyPr/>
          <a:lstStyle/>
          <a:p>
            <a:pPr algn="ctr"/>
            <a:r>
              <a:rPr lang="en-IL" dirty="0"/>
              <a:t>Using BERT to Generate Features</a:t>
            </a:r>
          </a:p>
        </p:txBody>
      </p:sp>
      <p:pic>
        <p:nvPicPr>
          <p:cNvPr id="5" name="Content Placeholder 4" descr="Graphical user interface&#10;&#10;Description automatically generated">
            <a:extLst>
              <a:ext uri="{FF2B5EF4-FFF2-40B4-BE49-F238E27FC236}">
                <a16:creationId xmlns:a16="http://schemas.microsoft.com/office/drawing/2014/main" id="{2C97EBBF-E045-B34B-B08D-C5F0A71A35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02275" y="1825625"/>
            <a:ext cx="7787449" cy="4351338"/>
          </a:xfrm>
        </p:spPr>
      </p:pic>
      <p:sp>
        <p:nvSpPr>
          <p:cNvPr id="6" name="TextBox 5">
            <a:extLst>
              <a:ext uri="{FF2B5EF4-FFF2-40B4-BE49-F238E27FC236}">
                <a16:creationId xmlns:a16="http://schemas.microsoft.com/office/drawing/2014/main" id="{0B1BECE8-430A-0D45-95E3-2430ADCD2431}"/>
              </a:ext>
            </a:extLst>
          </p:cNvPr>
          <p:cNvSpPr txBox="1"/>
          <p:nvPr/>
        </p:nvSpPr>
        <p:spPr>
          <a:xfrm>
            <a:off x="64477" y="6492875"/>
            <a:ext cx="5908431" cy="338554"/>
          </a:xfrm>
          <a:prstGeom prst="rect">
            <a:avLst/>
          </a:prstGeom>
          <a:noFill/>
        </p:spPr>
        <p:txBody>
          <a:bodyPr wrap="square" rtlCol="0">
            <a:spAutoFit/>
          </a:bodyPr>
          <a:lstStyle/>
          <a:p>
            <a:r>
              <a:rPr lang="en-US" sz="1600" dirty="0"/>
              <a:t>http://</a:t>
            </a:r>
            <a:r>
              <a:rPr lang="en-US" sz="1600" dirty="0" err="1"/>
              <a:t>jalammar.github.io</a:t>
            </a:r>
            <a:r>
              <a:rPr lang="en-US" sz="1600" dirty="0"/>
              <a:t>/illustrated-</a:t>
            </a:r>
            <a:r>
              <a:rPr lang="en-US" sz="1600" dirty="0" err="1"/>
              <a:t>bert</a:t>
            </a:r>
            <a:r>
              <a:rPr lang="en-US" sz="1600" dirty="0"/>
              <a:t>/</a:t>
            </a:r>
            <a:endParaRPr lang="en-IL" sz="1600" dirty="0"/>
          </a:p>
        </p:txBody>
      </p:sp>
    </p:spTree>
    <p:extLst>
      <p:ext uri="{BB962C8B-B14F-4D97-AF65-F5344CB8AC3E}">
        <p14:creationId xmlns:p14="http://schemas.microsoft.com/office/powerpoint/2010/main" val="41099043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C45C8-BF91-2349-B1CF-5F9F88B80C40}"/>
              </a:ext>
            </a:extLst>
          </p:cNvPr>
          <p:cNvSpPr>
            <a:spLocks noGrp="1"/>
          </p:cNvSpPr>
          <p:nvPr>
            <p:ph type="title"/>
          </p:nvPr>
        </p:nvSpPr>
        <p:spPr>
          <a:xfrm>
            <a:off x="838200" y="213821"/>
            <a:ext cx="10515600" cy="1325563"/>
          </a:xfrm>
        </p:spPr>
        <p:txBody>
          <a:bodyPr/>
          <a:lstStyle/>
          <a:p>
            <a:pPr algn="ctr"/>
            <a:r>
              <a:rPr lang="en-IL" dirty="0"/>
              <a:t>Using BERT to Generate Features</a:t>
            </a:r>
          </a:p>
        </p:txBody>
      </p:sp>
      <p:pic>
        <p:nvPicPr>
          <p:cNvPr id="5" name="Content Placeholder 4" descr="Graphical user interface&#10;&#10;Description automatically generated with medium confidence">
            <a:extLst>
              <a:ext uri="{FF2B5EF4-FFF2-40B4-BE49-F238E27FC236}">
                <a16:creationId xmlns:a16="http://schemas.microsoft.com/office/drawing/2014/main" id="{432F5222-CD09-174F-8CEB-BF5BEAC42AA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23955" y="1690688"/>
            <a:ext cx="7744090" cy="5014966"/>
          </a:xfrm>
        </p:spPr>
      </p:pic>
    </p:spTree>
    <p:extLst>
      <p:ext uri="{BB962C8B-B14F-4D97-AF65-F5344CB8AC3E}">
        <p14:creationId xmlns:p14="http://schemas.microsoft.com/office/powerpoint/2010/main" val="30189698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249F5-704B-2944-830F-2A6DE8FB002A}"/>
              </a:ext>
            </a:extLst>
          </p:cNvPr>
          <p:cNvSpPr>
            <a:spLocks noGrp="1"/>
          </p:cNvSpPr>
          <p:nvPr>
            <p:ph type="title"/>
          </p:nvPr>
        </p:nvSpPr>
        <p:spPr/>
        <p:txBody>
          <a:bodyPr/>
          <a:lstStyle/>
          <a:p>
            <a:pPr algn="ctr"/>
            <a:r>
              <a:rPr lang="en-IL" dirty="0"/>
              <a:t>The Vision Transformer</a:t>
            </a:r>
          </a:p>
        </p:txBody>
      </p:sp>
      <p:pic>
        <p:nvPicPr>
          <p:cNvPr id="5" name="Content Placeholder 4">
            <a:extLst>
              <a:ext uri="{FF2B5EF4-FFF2-40B4-BE49-F238E27FC236}">
                <a16:creationId xmlns:a16="http://schemas.microsoft.com/office/drawing/2014/main" id="{7C508007-E0C7-CB4B-8EB8-D34C6DBB41B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31391" y="1825625"/>
            <a:ext cx="6329218" cy="4351338"/>
          </a:xfrm>
        </p:spPr>
      </p:pic>
      <p:sp>
        <p:nvSpPr>
          <p:cNvPr id="6" name="TextBox 5">
            <a:extLst>
              <a:ext uri="{FF2B5EF4-FFF2-40B4-BE49-F238E27FC236}">
                <a16:creationId xmlns:a16="http://schemas.microsoft.com/office/drawing/2014/main" id="{4090D36E-5901-BF49-BA77-ADBECEBD28B3}"/>
              </a:ext>
            </a:extLst>
          </p:cNvPr>
          <p:cNvSpPr txBox="1"/>
          <p:nvPr/>
        </p:nvSpPr>
        <p:spPr>
          <a:xfrm>
            <a:off x="222738" y="6342185"/>
            <a:ext cx="7831016" cy="584775"/>
          </a:xfrm>
          <a:prstGeom prst="rect">
            <a:avLst/>
          </a:prstGeom>
          <a:noFill/>
        </p:spPr>
        <p:txBody>
          <a:bodyPr wrap="square" rtlCol="0">
            <a:spAutoFit/>
          </a:bodyPr>
          <a:lstStyle/>
          <a:p>
            <a:r>
              <a:rPr lang="en-US" sz="1600" dirty="0"/>
              <a:t>An Image is Worth 16x16 Words: Transformers for Image Recognition at Scale</a:t>
            </a:r>
          </a:p>
          <a:p>
            <a:endParaRPr lang="en-IL" sz="1600" dirty="0"/>
          </a:p>
        </p:txBody>
      </p:sp>
    </p:spTree>
    <p:extLst>
      <p:ext uri="{BB962C8B-B14F-4D97-AF65-F5344CB8AC3E}">
        <p14:creationId xmlns:p14="http://schemas.microsoft.com/office/powerpoint/2010/main" val="2401320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2D45C-2A90-C44B-8150-D4EA85FA892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1190FEFA-84EA-2142-9EF5-04B835DAEC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8812" y="844062"/>
            <a:ext cx="9314375" cy="5485301"/>
          </a:xfrm>
        </p:spPr>
      </p:pic>
    </p:spTree>
    <p:extLst>
      <p:ext uri="{BB962C8B-B14F-4D97-AF65-F5344CB8AC3E}">
        <p14:creationId xmlns:p14="http://schemas.microsoft.com/office/powerpoint/2010/main" val="39026046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C1CC3-3D6C-5346-8DB4-79DB3F4298D5}"/>
              </a:ext>
            </a:extLst>
          </p:cNvPr>
          <p:cNvSpPr>
            <a:spLocks noGrp="1"/>
          </p:cNvSpPr>
          <p:nvPr>
            <p:ph type="title"/>
          </p:nvPr>
        </p:nvSpPr>
        <p:spPr/>
        <p:txBody>
          <a:bodyPr/>
          <a:lstStyle/>
          <a:p>
            <a:pPr algn="ctr"/>
            <a:r>
              <a:rPr lang="en-IL" dirty="0"/>
              <a:t>The Vision Transformer</a:t>
            </a:r>
          </a:p>
        </p:txBody>
      </p:sp>
      <p:pic>
        <p:nvPicPr>
          <p:cNvPr id="6" name="Content Placeholder 5" descr="A picture containing table&#10;&#10;Description automatically generated">
            <a:extLst>
              <a:ext uri="{FF2B5EF4-FFF2-40B4-BE49-F238E27FC236}">
                <a16:creationId xmlns:a16="http://schemas.microsoft.com/office/drawing/2014/main" id="{6563B6F1-B74D-404A-BEE6-91D7C6DFA2D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55945" y="1825625"/>
            <a:ext cx="8080110" cy="4351338"/>
          </a:xfrm>
        </p:spPr>
      </p:pic>
    </p:spTree>
    <p:extLst>
      <p:ext uri="{BB962C8B-B14F-4D97-AF65-F5344CB8AC3E}">
        <p14:creationId xmlns:p14="http://schemas.microsoft.com/office/powerpoint/2010/main" val="11207609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3B9F9-4D80-864D-845A-58936C9F0226}"/>
              </a:ext>
            </a:extLst>
          </p:cNvPr>
          <p:cNvSpPr>
            <a:spLocks noGrp="1"/>
          </p:cNvSpPr>
          <p:nvPr>
            <p:ph type="title"/>
          </p:nvPr>
        </p:nvSpPr>
        <p:spPr/>
        <p:txBody>
          <a:bodyPr/>
          <a:lstStyle/>
          <a:p>
            <a:pPr algn="ctr"/>
            <a:r>
              <a:rPr lang="en-IL" dirty="0"/>
              <a:t>The Vision Transformer</a:t>
            </a:r>
          </a:p>
        </p:txBody>
      </p:sp>
      <p:pic>
        <p:nvPicPr>
          <p:cNvPr id="5" name="Content Placeholder 4" descr="Table&#10;&#10;Description automatically generated">
            <a:extLst>
              <a:ext uri="{FF2B5EF4-FFF2-40B4-BE49-F238E27FC236}">
                <a16:creationId xmlns:a16="http://schemas.microsoft.com/office/drawing/2014/main" id="{5FA04CEB-FFC5-F748-9ADE-EACE6B992B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98632" y="1825625"/>
            <a:ext cx="8394735" cy="4351338"/>
          </a:xfrm>
        </p:spPr>
      </p:pic>
    </p:spTree>
    <p:extLst>
      <p:ext uri="{BB962C8B-B14F-4D97-AF65-F5344CB8AC3E}">
        <p14:creationId xmlns:p14="http://schemas.microsoft.com/office/powerpoint/2010/main" val="23720218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collage of a dog and a plane&#10;&#10;Description automatically generated with medium confidence">
            <a:extLst>
              <a:ext uri="{FF2B5EF4-FFF2-40B4-BE49-F238E27FC236}">
                <a16:creationId xmlns:a16="http://schemas.microsoft.com/office/drawing/2014/main" id="{181AC41A-4C81-6A41-9CE7-374B71F949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59328" y="462741"/>
            <a:ext cx="3873343" cy="6395259"/>
          </a:xfrm>
        </p:spPr>
      </p:pic>
      <p:sp>
        <p:nvSpPr>
          <p:cNvPr id="11" name="Title 10">
            <a:extLst>
              <a:ext uri="{FF2B5EF4-FFF2-40B4-BE49-F238E27FC236}">
                <a16:creationId xmlns:a16="http://schemas.microsoft.com/office/drawing/2014/main" id="{CF378F16-35BE-934A-A8A6-E1689BD2FCD6}"/>
              </a:ext>
            </a:extLst>
          </p:cNvPr>
          <p:cNvSpPr>
            <a:spLocks noGrp="1"/>
          </p:cNvSpPr>
          <p:nvPr>
            <p:ph type="title"/>
          </p:nvPr>
        </p:nvSpPr>
        <p:spPr/>
        <p:txBody>
          <a:bodyPr/>
          <a:lstStyle/>
          <a:p>
            <a:endParaRPr lang="en-IL"/>
          </a:p>
        </p:txBody>
      </p:sp>
    </p:spTree>
    <p:extLst>
      <p:ext uri="{BB962C8B-B14F-4D97-AF65-F5344CB8AC3E}">
        <p14:creationId xmlns:p14="http://schemas.microsoft.com/office/powerpoint/2010/main" val="1067912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BC686-262F-854E-8C48-BC37226CE1CC}"/>
              </a:ext>
            </a:extLst>
          </p:cNvPr>
          <p:cNvSpPr>
            <a:spLocks noGrp="1"/>
          </p:cNvSpPr>
          <p:nvPr>
            <p:ph type="title"/>
          </p:nvPr>
        </p:nvSpPr>
        <p:spPr/>
        <p:txBody>
          <a:bodyPr/>
          <a:lstStyle/>
          <a:p>
            <a:pPr algn="ctr"/>
            <a:r>
              <a:rPr lang="en-US" dirty="0" err="1"/>
              <a:t>ELMo</a:t>
            </a:r>
            <a:endParaRPr lang="en-US" dirty="0"/>
          </a:p>
        </p:txBody>
      </p:sp>
      <p:sp>
        <p:nvSpPr>
          <p:cNvPr id="3" name="Content Placeholder 2">
            <a:extLst>
              <a:ext uri="{FF2B5EF4-FFF2-40B4-BE49-F238E27FC236}">
                <a16:creationId xmlns:a16="http://schemas.microsoft.com/office/drawing/2014/main" id="{C4881F41-1465-764F-90AC-A5188DA85508}"/>
              </a:ext>
            </a:extLst>
          </p:cNvPr>
          <p:cNvSpPr>
            <a:spLocks noGrp="1"/>
          </p:cNvSpPr>
          <p:nvPr>
            <p:ph idx="1"/>
          </p:nvPr>
        </p:nvSpPr>
        <p:spPr>
          <a:xfrm>
            <a:off x="838200" y="1825625"/>
            <a:ext cx="10515600" cy="4667250"/>
          </a:xfrm>
        </p:spPr>
        <p:txBody>
          <a:bodyPr>
            <a:normAutofit fontScale="92500" lnSpcReduction="20000"/>
          </a:bodyPr>
          <a:lstStyle/>
          <a:p>
            <a:r>
              <a:rPr lang="en-US" dirty="0"/>
              <a:t>The basic idea:</a:t>
            </a:r>
          </a:p>
          <a:p>
            <a:pPr lvl="1"/>
            <a:r>
              <a:rPr lang="en-US" dirty="0"/>
              <a:t>Use bi-directional language models (</a:t>
            </a:r>
            <a:r>
              <a:rPr lang="en-US" dirty="0" err="1"/>
              <a:t>biLMs</a:t>
            </a:r>
            <a:r>
              <a:rPr lang="en-US" dirty="0"/>
              <a:t>) to predict the next/previous word in a sentence</a:t>
            </a:r>
          </a:p>
          <a:p>
            <a:pPr lvl="1"/>
            <a:r>
              <a:rPr lang="en-US" dirty="0" err="1"/>
              <a:t>Concat</a:t>
            </a:r>
            <a:r>
              <a:rPr lang="en-US" dirty="0"/>
              <a:t> the output into two feedforward layers</a:t>
            </a:r>
          </a:p>
          <a:p>
            <a:pPr lvl="1"/>
            <a:r>
              <a:rPr lang="en-US" dirty="0"/>
              <a:t>Use a </a:t>
            </a:r>
            <a:r>
              <a:rPr lang="en-US" dirty="0" err="1"/>
              <a:t>softmax</a:t>
            </a:r>
            <a:r>
              <a:rPr lang="en-US" dirty="0"/>
              <a:t> to output the final probability</a:t>
            </a:r>
            <a:endParaRPr lang="he-IL" dirty="0"/>
          </a:p>
          <a:p>
            <a:r>
              <a:rPr lang="he-IL" dirty="0" err="1"/>
              <a:t>P</a:t>
            </a:r>
            <a:r>
              <a:rPr lang="en-US" dirty="0" err="1"/>
              <a:t>rior</a:t>
            </a:r>
            <a:r>
              <a:rPr lang="en-US" dirty="0"/>
              <a:t> to the </a:t>
            </a:r>
            <a:r>
              <a:rPr lang="en-US" dirty="0" err="1"/>
              <a:t>biLM</a:t>
            </a:r>
            <a:r>
              <a:rPr lang="en-US" dirty="0"/>
              <a:t>:</a:t>
            </a:r>
          </a:p>
          <a:p>
            <a:pPr lvl="1"/>
            <a:r>
              <a:rPr lang="en-US" dirty="0"/>
              <a:t>Use character-based embedding (identifies partial matches and supports stemming-like operation)</a:t>
            </a:r>
          </a:p>
          <a:p>
            <a:pPr lvl="1"/>
            <a:r>
              <a:rPr lang="en-US" dirty="0"/>
              <a:t>Apply n-gram character convolution filters (2048 filters in the original paper)</a:t>
            </a:r>
          </a:p>
          <a:p>
            <a:pPr lvl="1"/>
            <a:r>
              <a:rPr lang="en-US" dirty="0"/>
              <a:t>Feed the output into two highway layers</a:t>
            </a:r>
          </a:p>
          <a:p>
            <a:r>
              <a:rPr lang="en-US" dirty="0"/>
              <a:t>This probability can be used as input in a multitude of other tasks, improving their performance</a:t>
            </a:r>
          </a:p>
          <a:p>
            <a:pPr lvl="1"/>
            <a:r>
              <a:rPr lang="en-US" dirty="0"/>
              <a:t>Experiments show that it can be effective both at the input and output of an RNN</a:t>
            </a:r>
          </a:p>
          <a:p>
            <a:pPr lvl="1"/>
            <a:r>
              <a:rPr lang="en-US" dirty="0"/>
              <a:t>Depends on the task at hand</a:t>
            </a:r>
          </a:p>
        </p:txBody>
      </p:sp>
    </p:spTree>
    <p:extLst>
      <p:ext uri="{BB962C8B-B14F-4D97-AF65-F5344CB8AC3E}">
        <p14:creationId xmlns:p14="http://schemas.microsoft.com/office/powerpoint/2010/main" val="32102309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D3F94-33FB-224A-A321-2B0E6C06D3E2}"/>
              </a:ext>
            </a:extLst>
          </p:cNvPr>
          <p:cNvSpPr>
            <a:spLocks noGrp="1"/>
          </p:cNvSpPr>
          <p:nvPr>
            <p:ph type="title"/>
          </p:nvPr>
        </p:nvSpPr>
        <p:spPr>
          <a:xfrm>
            <a:off x="1008184" y="174032"/>
            <a:ext cx="10175631" cy="1111843"/>
          </a:xfrm>
        </p:spPr>
        <p:txBody>
          <a:bodyPr anchor="ctr">
            <a:normAutofit/>
          </a:bodyPr>
          <a:lstStyle/>
          <a:p>
            <a:pPr algn="ctr"/>
            <a:r>
              <a:rPr lang="en-US" sz="4000" dirty="0" err="1"/>
              <a:t>ELMo</a:t>
            </a:r>
            <a:endParaRPr lang="en-IL" sz="4000" dirty="0"/>
          </a:p>
        </p:txBody>
      </p:sp>
      <p:pic>
        <p:nvPicPr>
          <p:cNvPr id="7" name="Picture 6" descr="Diagram&#10;&#10;Description automatically generated">
            <a:extLst>
              <a:ext uri="{FF2B5EF4-FFF2-40B4-BE49-F238E27FC236}">
                <a16:creationId xmlns:a16="http://schemas.microsoft.com/office/drawing/2014/main" id="{C80CBD06-B20E-394F-95EA-60560E6554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7263" y="1285875"/>
            <a:ext cx="8331687" cy="5398093"/>
          </a:xfrm>
          <a:prstGeom prst="rect">
            <a:avLst/>
          </a:prstGeom>
        </p:spPr>
      </p:pic>
    </p:spTree>
    <p:extLst>
      <p:ext uri="{BB962C8B-B14F-4D97-AF65-F5344CB8AC3E}">
        <p14:creationId xmlns:p14="http://schemas.microsoft.com/office/powerpoint/2010/main" val="1053167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EFEE9-868F-F04F-859C-CBD8D3E7341A}"/>
              </a:ext>
            </a:extLst>
          </p:cNvPr>
          <p:cNvSpPr>
            <a:spLocks noGrp="1"/>
          </p:cNvSpPr>
          <p:nvPr>
            <p:ph type="title"/>
          </p:nvPr>
        </p:nvSpPr>
        <p:spPr/>
        <p:txBody>
          <a:bodyPr/>
          <a:lstStyle/>
          <a:p>
            <a:pPr algn="ctr"/>
            <a:r>
              <a:rPr lang="en-US" dirty="0" err="1"/>
              <a:t>ELMo</a:t>
            </a:r>
            <a:r>
              <a:rPr lang="en-US" dirty="0"/>
              <a:t> – Results</a:t>
            </a:r>
          </a:p>
        </p:txBody>
      </p:sp>
      <p:pic>
        <p:nvPicPr>
          <p:cNvPr id="5" name="Content Placeholder 4">
            <a:extLst>
              <a:ext uri="{FF2B5EF4-FFF2-40B4-BE49-F238E27FC236}">
                <a16:creationId xmlns:a16="http://schemas.microsoft.com/office/drawing/2014/main" id="{86C29FE5-19A4-E54D-9ED6-1C29376B3A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06500" y="1818814"/>
            <a:ext cx="10147300" cy="4279900"/>
          </a:xfrm>
        </p:spPr>
      </p:pic>
    </p:spTree>
    <p:extLst>
      <p:ext uri="{BB962C8B-B14F-4D97-AF65-F5344CB8AC3E}">
        <p14:creationId xmlns:p14="http://schemas.microsoft.com/office/powerpoint/2010/main" val="3847288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State-of-the-art Work</a:t>
            </a:r>
          </a:p>
        </p:txBody>
      </p:sp>
      <p:sp>
        <p:nvSpPr>
          <p:cNvPr id="3" name="Content Placeholder 2"/>
          <p:cNvSpPr>
            <a:spLocks noGrp="1"/>
          </p:cNvSpPr>
          <p:nvPr>
            <p:ph idx="1"/>
          </p:nvPr>
        </p:nvSpPr>
        <p:spPr/>
        <p:txBody>
          <a:bodyPr/>
          <a:lstStyle/>
          <a:p>
            <a:r>
              <a:rPr lang="en-US" dirty="0"/>
              <a:t>Significant progress has been made in the field of natural language processing (NLP) in the 2-3 recent years. </a:t>
            </a:r>
          </a:p>
          <a:p>
            <a:r>
              <a:rPr lang="en-US" dirty="0"/>
              <a:t>We next review four high-impact studies:</a:t>
            </a:r>
          </a:p>
          <a:p>
            <a:pPr lvl="1"/>
            <a:r>
              <a:rPr lang="en-US" dirty="0" err="1">
                <a:solidFill>
                  <a:schemeClr val="bg1">
                    <a:lumMod val="65000"/>
                  </a:schemeClr>
                </a:solidFill>
              </a:rPr>
              <a:t>ELMo</a:t>
            </a:r>
            <a:endParaRPr lang="en-US" dirty="0"/>
          </a:p>
          <a:p>
            <a:pPr lvl="1"/>
            <a:r>
              <a:rPr lang="en-US" dirty="0"/>
              <a:t>The Transformer (tensor2tensor)</a:t>
            </a:r>
          </a:p>
          <a:p>
            <a:pPr lvl="1"/>
            <a:r>
              <a:rPr lang="en-US" dirty="0" err="1">
                <a:solidFill>
                  <a:schemeClr val="bg1">
                    <a:lumMod val="65000"/>
                  </a:schemeClr>
                </a:solidFill>
              </a:rPr>
              <a:t>OpenAI</a:t>
            </a:r>
            <a:r>
              <a:rPr lang="en-US" dirty="0">
                <a:solidFill>
                  <a:schemeClr val="bg1">
                    <a:lumMod val="65000"/>
                  </a:schemeClr>
                </a:solidFill>
              </a:rPr>
              <a:t> GPT</a:t>
            </a:r>
          </a:p>
          <a:p>
            <a:pPr lvl="1"/>
            <a:r>
              <a:rPr lang="en-US" dirty="0">
                <a:solidFill>
                  <a:schemeClr val="bg1">
                    <a:lumMod val="65000"/>
                  </a:schemeClr>
                </a:solidFill>
              </a:rPr>
              <a:t>BERT</a:t>
            </a:r>
          </a:p>
        </p:txBody>
      </p:sp>
    </p:spTree>
    <p:extLst>
      <p:ext uri="{BB962C8B-B14F-4D97-AF65-F5344CB8AC3E}">
        <p14:creationId xmlns:p14="http://schemas.microsoft.com/office/powerpoint/2010/main" val="1866925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The Transformer Architecture</a:t>
            </a:r>
          </a:p>
        </p:txBody>
      </p:sp>
      <p:sp>
        <p:nvSpPr>
          <p:cNvPr id="3" name="Content Placeholder 2"/>
          <p:cNvSpPr>
            <a:spLocks noGrp="1"/>
          </p:cNvSpPr>
          <p:nvPr>
            <p:ph idx="1"/>
          </p:nvPr>
        </p:nvSpPr>
        <p:spPr/>
        <p:txBody>
          <a:bodyPr/>
          <a:lstStyle/>
          <a:p>
            <a:r>
              <a:rPr lang="en-US" dirty="0"/>
              <a:t>Despite their effectiveness, RNNs have several limitations:</a:t>
            </a:r>
          </a:p>
          <a:p>
            <a:pPr lvl="1"/>
            <a:r>
              <a:rPr lang="en-US" dirty="0"/>
              <a:t>They are slow</a:t>
            </a:r>
          </a:p>
          <a:p>
            <a:pPr lvl="1"/>
            <a:r>
              <a:rPr lang="en-US" dirty="0"/>
              <a:t>Long-term dependencies are still difficult</a:t>
            </a:r>
          </a:p>
          <a:p>
            <a:pPr lvl="1"/>
            <a:r>
              <a:rPr lang="en-US" dirty="0"/>
              <a:t>A famous quote from ACL 2014: “</a:t>
            </a:r>
            <a:r>
              <a:rPr lang="en-US" i="1" dirty="0"/>
              <a:t>You can’t cram the meaning of a whole %&amp;!$# sentence into a single $&amp;!#* vector!”</a:t>
            </a:r>
          </a:p>
          <a:p>
            <a:r>
              <a:rPr lang="en-US" dirty="0"/>
              <a:t>The main idea: abandon RNNs altogether, use advanced attention mechanisms instead</a:t>
            </a:r>
          </a:p>
          <a:p>
            <a:pPr lvl="1"/>
            <a:r>
              <a:rPr lang="en-US" dirty="0"/>
              <a:t>That why the paper is called “Attention is all you need”</a:t>
            </a:r>
          </a:p>
        </p:txBody>
      </p:sp>
    </p:spTree>
    <p:extLst>
      <p:ext uri="{BB962C8B-B14F-4D97-AF65-F5344CB8AC3E}">
        <p14:creationId xmlns:p14="http://schemas.microsoft.com/office/powerpoint/2010/main" val="32151125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10216</TotalTime>
  <Words>2036</Words>
  <Application>Microsoft Macintosh PowerPoint</Application>
  <PresentationFormat>Widescreen</PresentationFormat>
  <Paragraphs>210</Paragraphs>
  <Slides>42</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Calibri Light</vt:lpstr>
      <vt:lpstr>Cambria Math</vt:lpstr>
      <vt:lpstr>Wingdings</vt:lpstr>
      <vt:lpstr>Office Theme</vt:lpstr>
      <vt:lpstr>State of the Art NLP Using Deep Learning</vt:lpstr>
      <vt:lpstr>State-of-the-art Work</vt:lpstr>
      <vt:lpstr>ELMo</vt:lpstr>
      <vt:lpstr>PowerPoint Presentation</vt:lpstr>
      <vt:lpstr>ELMo</vt:lpstr>
      <vt:lpstr>ELMo</vt:lpstr>
      <vt:lpstr>ELMo – Results</vt:lpstr>
      <vt:lpstr>State-of-the-art Work</vt:lpstr>
      <vt:lpstr>The Transformer Architecture</vt:lpstr>
      <vt:lpstr>The Transformer Architecture</vt:lpstr>
      <vt:lpstr>Scaled Dot-Product Attention</vt:lpstr>
      <vt:lpstr>Scaled Dot-Product Attention</vt:lpstr>
      <vt:lpstr>Multi-Head Attention</vt:lpstr>
      <vt:lpstr>The Encoder</vt:lpstr>
      <vt:lpstr>The Decoder</vt:lpstr>
      <vt:lpstr>Tying the Embeddings and the Softmax</vt:lpstr>
      <vt:lpstr>Positional Encoding</vt:lpstr>
      <vt:lpstr>Transformer - Results</vt:lpstr>
      <vt:lpstr>Transformers: Summary</vt:lpstr>
      <vt:lpstr>State-of-the-art Work</vt:lpstr>
      <vt:lpstr>Generative Pre-Training</vt:lpstr>
      <vt:lpstr>Example: Text Generation</vt:lpstr>
      <vt:lpstr>Unsupervised Pre-Training</vt:lpstr>
      <vt:lpstr>Supervised Fine-Tuning</vt:lpstr>
      <vt:lpstr>Generative Pre-Training</vt:lpstr>
      <vt:lpstr>Generative Pre-Training – Results</vt:lpstr>
      <vt:lpstr>State-of-the-art Work</vt:lpstr>
      <vt:lpstr>BERT: Bidirectional Encoder Representation from Transformers</vt:lpstr>
      <vt:lpstr>BERT Architecture</vt:lpstr>
      <vt:lpstr>BERT Pre-Training</vt:lpstr>
      <vt:lpstr>Masked LM</vt:lpstr>
      <vt:lpstr>BERT Pre-Training</vt:lpstr>
      <vt:lpstr>BERT Embedding</vt:lpstr>
      <vt:lpstr>Next Sentence Prediction</vt:lpstr>
      <vt:lpstr>Task-Specific BERT Models</vt:lpstr>
      <vt:lpstr>BERT – Results</vt:lpstr>
      <vt:lpstr>Using BERT to Generate Features</vt:lpstr>
      <vt:lpstr>Using BERT to Generate Features</vt:lpstr>
      <vt:lpstr>The Vision Transformer</vt:lpstr>
      <vt:lpstr>The Vision Transformer</vt:lpstr>
      <vt:lpstr>The Vision Transformer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Gilad Katz</dc:creator>
  <cp:lastModifiedBy>גלעד כץ</cp:lastModifiedBy>
  <cp:revision>236</cp:revision>
  <dcterms:created xsi:type="dcterms:W3CDTF">2018-04-10T07:42:05Z</dcterms:created>
  <dcterms:modified xsi:type="dcterms:W3CDTF">2021-04-20T07:03:10Z</dcterms:modified>
</cp:coreProperties>
</file>

<file path=docProps/thumbnail.jpeg>
</file>